
<file path=[Content_Types].xml><?xml version="1.0" encoding="utf-8"?>
<Types xmlns="http://schemas.openxmlformats.org/package/2006/content-types">
  <Default Extension="emf" ContentType="image/x-emf"/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6.jpg" ContentType="image/jpeg"/>
  <Override PartName="/ppt/media/image8.jpg" ContentType="image/jpeg"/>
  <Override PartName="/ppt/media/image10.jpg" ContentType="image/jpeg"/>
  <Override PartName="/ppt/media/image12.jpg" ContentType="image/jpeg"/>
  <Override PartName="/ppt/media/image14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5" r:id="rId3"/>
    <p:sldId id="276" r:id="rId4"/>
    <p:sldId id="277" r:id="rId5"/>
    <p:sldId id="279" r:id="rId6"/>
    <p:sldId id="280" r:id="rId7"/>
    <p:sldId id="278" r:id="rId8"/>
    <p:sldId id="273" r:id="rId9"/>
    <p:sldId id="274" r:id="rId10"/>
    <p:sldId id="258" r:id="rId11"/>
    <p:sldId id="259" r:id="rId12"/>
    <p:sldId id="267" r:id="rId13"/>
    <p:sldId id="260" r:id="rId14"/>
    <p:sldId id="261" r:id="rId15"/>
    <p:sldId id="263" r:id="rId16"/>
    <p:sldId id="264" r:id="rId17"/>
    <p:sldId id="265" r:id="rId18"/>
    <p:sldId id="268" r:id="rId19"/>
    <p:sldId id="269" r:id="rId20"/>
    <p:sldId id="271" r:id="rId21"/>
    <p:sldId id="270" r:id="rId22"/>
  </p:sldIdLst>
  <p:sldSz cx="12192000" cy="6858000"/>
  <p:notesSz cx="12192000" cy="6858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3585971"/>
            <a:ext cx="4373878" cy="32720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373879" y="0"/>
            <a:ext cx="228600" cy="6858000"/>
          </a:xfrm>
          <a:custGeom>
            <a:avLst/>
            <a:gdLst/>
            <a:ahLst/>
            <a:cxnLst/>
            <a:rect l="l" t="t" r="r" b="b"/>
            <a:pathLst>
              <a:path w="228600" h="6858000">
                <a:moveTo>
                  <a:pt x="228600" y="0"/>
                </a:moveTo>
                <a:lnTo>
                  <a:pt x="0" y="0"/>
                </a:lnTo>
                <a:lnTo>
                  <a:pt x="0" y="6858000"/>
                </a:lnTo>
                <a:lnTo>
                  <a:pt x="228600" y="6858000"/>
                </a:lnTo>
                <a:lnTo>
                  <a:pt x="228600" y="0"/>
                </a:lnTo>
                <a:close/>
              </a:path>
            </a:pathLst>
          </a:custGeom>
          <a:solidFill>
            <a:srgbClr val="1F4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0"/>
            <a:ext cx="4405883" cy="35768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96519" y="531952"/>
            <a:ext cx="10998961" cy="57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1F487C"/>
                </a:solidFill>
                <a:latin typeface="Franklin Gothic Book"/>
                <a:cs typeface="Franklin Gothic 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C00000"/>
                </a:solidFill>
                <a:latin typeface="Franklin Gothic Book"/>
                <a:cs typeface="Franklin Gothic 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C00000"/>
                </a:solidFill>
                <a:latin typeface="Franklin Gothic Book"/>
                <a:cs typeface="Franklin Gothic 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11/8/2022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5532120" y="0"/>
            <a:ext cx="6659880" cy="6858000"/>
          </a:xfrm>
          <a:custGeom>
            <a:avLst/>
            <a:gdLst/>
            <a:ahLst/>
            <a:cxnLst/>
            <a:rect l="l" t="t" r="r" b="b"/>
            <a:pathLst>
              <a:path w="6659880" h="6858000">
                <a:moveTo>
                  <a:pt x="0" y="6858000"/>
                </a:moveTo>
                <a:lnTo>
                  <a:pt x="6659880" y="6858000"/>
                </a:lnTo>
                <a:lnTo>
                  <a:pt x="665988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5303520" cy="6858000"/>
          </a:xfrm>
          <a:custGeom>
            <a:avLst/>
            <a:gdLst/>
            <a:ahLst/>
            <a:cxnLst/>
            <a:rect l="l" t="t" r="r" b="b"/>
            <a:pathLst>
              <a:path w="5303520" h="6858000">
                <a:moveTo>
                  <a:pt x="5303520" y="0"/>
                </a:moveTo>
                <a:lnTo>
                  <a:pt x="0" y="0"/>
                </a:lnTo>
                <a:lnTo>
                  <a:pt x="0" y="6858000"/>
                </a:lnTo>
                <a:lnTo>
                  <a:pt x="5303520" y="6858000"/>
                </a:lnTo>
                <a:lnTo>
                  <a:pt x="5303520" y="0"/>
                </a:lnTo>
                <a:close/>
              </a:path>
            </a:pathLst>
          </a:custGeom>
          <a:solidFill>
            <a:srgbClr val="1F4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C00000"/>
                </a:solidFill>
                <a:latin typeface="Franklin Gothic Book"/>
                <a:cs typeface="Franklin Gothic 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11/8/2022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11/8/2022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25779" y="1681098"/>
            <a:ext cx="10140441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1">
                <a:solidFill>
                  <a:srgbClr val="C00000"/>
                </a:solidFill>
                <a:latin typeface="Franklin Gothic Book"/>
                <a:cs typeface="Franklin Gothic 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71599" y="1643902"/>
            <a:ext cx="10244455" cy="458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object 4"/>
            <p:cNvSpPr/>
            <p:nvPr/>
          </p:nvSpPr>
          <p:spPr>
            <a:xfrm>
              <a:off x="4693920" y="0"/>
              <a:ext cx="7498080" cy="2286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/>
            <p:cNvSpPr/>
            <p:nvPr/>
          </p:nvSpPr>
          <p:spPr>
            <a:xfrm>
              <a:off x="5943600" y="2286000"/>
              <a:ext cx="6248400" cy="2286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6838188" y="4571998"/>
              <a:ext cx="5353811" cy="2285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0"/>
              <a:ext cx="9469120" cy="6858000"/>
            </a:xfrm>
            <a:custGeom>
              <a:avLst/>
              <a:gdLst/>
              <a:ahLst/>
              <a:cxnLst/>
              <a:rect l="l" t="t" r="r" b="b"/>
              <a:pathLst>
                <a:path w="9469120" h="6858000">
                  <a:moveTo>
                    <a:pt x="6292215" y="0"/>
                  </a:moveTo>
                  <a:lnTo>
                    <a:pt x="0" y="0"/>
                  </a:lnTo>
                  <a:lnTo>
                    <a:pt x="0" y="6857437"/>
                  </a:lnTo>
                  <a:lnTo>
                    <a:pt x="2044445" y="6857437"/>
                  </a:lnTo>
                  <a:lnTo>
                    <a:pt x="2044064" y="6857999"/>
                  </a:lnTo>
                  <a:lnTo>
                    <a:pt x="9468612" y="6857999"/>
                  </a:lnTo>
                  <a:lnTo>
                    <a:pt x="6292215" y="0"/>
                  </a:lnTo>
                  <a:close/>
                </a:path>
              </a:pathLst>
            </a:custGeom>
            <a:solidFill>
              <a:srgbClr val="252525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" name="object 8"/>
            <p:cNvSpPr/>
            <p:nvPr/>
          </p:nvSpPr>
          <p:spPr>
            <a:xfrm>
              <a:off x="0" y="0"/>
              <a:ext cx="8079105" cy="6858000"/>
            </a:xfrm>
            <a:custGeom>
              <a:avLst/>
              <a:gdLst/>
              <a:ahLst/>
              <a:cxnLst/>
              <a:rect l="l" t="t" r="r" b="b"/>
              <a:pathLst>
                <a:path w="8079105" h="6858000">
                  <a:moveTo>
                    <a:pt x="4902073" y="0"/>
                  </a:moveTo>
                  <a:lnTo>
                    <a:pt x="0" y="0"/>
                  </a:lnTo>
                  <a:lnTo>
                    <a:pt x="0" y="6857437"/>
                  </a:lnTo>
                  <a:lnTo>
                    <a:pt x="653808" y="6857437"/>
                  </a:lnTo>
                  <a:lnTo>
                    <a:pt x="653554" y="6857999"/>
                  </a:lnTo>
                  <a:lnTo>
                    <a:pt x="8078724" y="6857999"/>
                  </a:lnTo>
                  <a:lnTo>
                    <a:pt x="4902073" y="0"/>
                  </a:lnTo>
                  <a:close/>
                </a:path>
              </a:pathLst>
            </a:custGeom>
            <a:solidFill>
              <a:srgbClr val="252525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858382" y="2318914"/>
            <a:ext cx="4871948" cy="136532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chemeClr val="tx2">
                    <a:lumMod val="50000"/>
                  </a:schemeClr>
                </a:solidFill>
                <a:latin typeface="Calibri Light"/>
                <a:cs typeface="Calibri Light"/>
              </a:rPr>
              <a:t>ITE </a:t>
            </a:r>
            <a:r>
              <a:rPr sz="2800" b="1" spc="-20" dirty="0">
                <a:solidFill>
                  <a:schemeClr val="tx2">
                    <a:lumMod val="50000"/>
                  </a:schemeClr>
                </a:solidFill>
                <a:latin typeface="Calibri Light"/>
                <a:cs typeface="Calibri Light"/>
              </a:rPr>
              <a:t>Grimaldi</a:t>
            </a:r>
            <a:r>
              <a:rPr sz="2800" b="1" spc="-135" dirty="0">
                <a:solidFill>
                  <a:schemeClr val="tx2">
                    <a:lumMod val="50000"/>
                  </a:schemeClr>
                </a:solidFill>
                <a:latin typeface="Calibri Light"/>
                <a:cs typeface="Calibri Light"/>
              </a:rPr>
              <a:t> </a:t>
            </a:r>
            <a:r>
              <a:rPr sz="2800" b="1" spc="-20" dirty="0">
                <a:solidFill>
                  <a:schemeClr val="tx2">
                    <a:lumMod val="50000"/>
                  </a:schemeClr>
                </a:solidFill>
                <a:latin typeface="Calibri Light"/>
                <a:cs typeface="Calibri Light"/>
              </a:rPr>
              <a:t>Pacioli</a:t>
            </a:r>
            <a:endParaRPr sz="2800" b="1" dirty="0">
              <a:solidFill>
                <a:schemeClr val="tx2">
                  <a:lumMod val="50000"/>
                </a:schemeClr>
              </a:solidFill>
              <a:latin typeface="Calibri Light"/>
              <a:cs typeface="Calibri Light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150" b="1" dirty="0">
              <a:solidFill>
                <a:schemeClr val="tx2">
                  <a:lumMod val="50000"/>
                </a:schemeClr>
              </a:solidFill>
              <a:latin typeface="Calibri Light"/>
              <a:cs typeface="Calibri Ligh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lang="it-IT" sz="2800" b="1" spc="-30" dirty="0">
                <a:solidFill>
                  <a:schemeClr val="tx2">
                    <a:lumMod val="50000"/>
                  </a:schemeClr>
                </a:solidFill>
                <a:latin typeface="Calibri Light"/>
                <a:cs typeface="Calibri Light"/>
              </a:rPr>
              <a:t>PCTO 2022-23</a:t>
            </a:r>
            <a:endParaRPr sz="2800" b="1" dirty="0">
              <a:solidFill>
                <a:schemeClr val="tx2">
                  <a:lumMod val="50000"/>
                </a:schemeClr>
              </a:solidFill>
              <a:latin typeface="Calibri Light"/>
              <a:cs typeface="Calibri Light"/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82" y="147726"/>
            <a:ext cx="3196927" cy="13000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07136" y="0"/>
            <a:ext cx="11485245" cy="6858000"/>
          </a:xfrm>
          <a:custGeom>
            <a:avLst/>
            <a:gdLst/>
            <a:ahLst/>
            <a:cxnLst/>
            <a:rect l="l" t="t" r="r" b="b"/>
            <a:pathLst>
              <a:path w="11485245" h="6858000">
                <a:moveTo>
                  <a:pt x="0" y="6858000"/>
                </a:moveTo>
                <a:lnTo>
                  <a:pt x="11484864" y="6858000"/>
                </a:lnTo>
                <a:lnTo>
                  <a:pt x="11484864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478790" cy="6858000"/>
          </a:xfrm>
          <a:custGeom>
            <a:avLst/>
            <a:gdLst/>
            <a:ahLst/>
            <a:cxnLst/>
            <a:rect l="l" t="t" r="r" b="b"/>
            <a:pathLst>
              <a:path w="478790" h="6858000">
                <a:moveTo>
                  <a:pt x="0" y="6858000"/>
                </a:moveTo>
                <a:lnTo>
                  <a:pt x="478536" y="6858000"/>
                </a:lnTo>
                <a:lnTo>
                  <a:pt x="478536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478536" y="0"/>
            <a:ext cx="228600" cy="6858000"/>
          </a:xfrm>
          <a:custGeom>
            <a:avLst/>
            <a:gdLst/>
            <a:ahLst/>
            <a:cxnLst/>
            <a:rect l="l" t="t" r="r" b="b"/>
            <a:pathLst>
              <a:path w="228600" h="6858000">
                <a:moveTo>
                  <a:pt x="228600" y="0"/>
                </a:moveTo>
                <a:lnTo>
                  <a:pt x="0" y="0"/>
                </a:lnTo>
                <a:lnTo>
                  <a:pt x="0" y="6858000"/>
                </a:lnTo>
                <a:lnTo>
                  <a:pt x="228600" y="6858000"/>
                </a:lnTo>
                <a:lnTo>
                  <a:pt x="228600" y="0"/>
                </a:lnTo>
                <a:close/>
              </a:path>
            </a:pathLst>
          </a:custGeom>
          <a:solidFill>
            <a:srgbClr val="1F487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244723" y="171703"/>
            <a:ext cx="49930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i="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Un viaggio a </a:t>
            </a:r>
            <a:r>
              <a:rPr b="1" i="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cinque</a:t>
            </a:r>
            <a:r>
              <a:rPr b="1" i="0" spc="-12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b="1" i="0" dirty="0">
                <a:solidFill>
                  <a:srgbClr val="1F487C"/>
                </a:solidFill>
                <a:latin typeface="Franklin Gothic Book"/>
                <a:cs typeface="Franklin Gothic Book"/>
              </a:rPr>
              <a:t>tappe</a:t>
            </a:r>
          </a:p>
        </p:txBody>
      </p:sp>
      <p:sp>
        <p:nvSpPr>
          <p:cNvPr id="6" name="object 6"/>
          <p:cNvSpPr/>
          <p:nvPr/>
        </p:nvSpPr>
        <p:spPr>
          <a:xfrm>
            <a:off x="1037082" y="4389882"/>
            <a:ext cx="2014855" cy="1210310"/>
          </a:xfrm>
          <a:custGeom>
            <a:avLst/>
            <a:gdLst/>
            <a:ahLst/>
            <a:cxnLst/>
            <a:rect l="l" t="t" r="r" b="b"/>
            <a:pathLst>
              <a:path w="2014855" h="1210310">
                <a:moveTo>
                  <a:pt x="2014728" y="0"/>
                </a:moveTo>
                <a:lnTo>
                  <a:pt x="1979803" y="0"/>
                </a:lnTo>
                <a:lnTo>
                  <a:pt x="34925" y="0"/>
                </a:lnTo>
                <a:lnTo>
                  <a:pt x="0" y="0"/>
                </a:lnTo>
                <a:lnTo>
                  <a:pt x="0" y="508"/>
                </a:lnTo>
                <a:lnTo>
                  <a:pt x="0" y="1210056"/>
                </a:lnTo>
                <a:lnTo>
                  <a:pt x="34925" y="1210056"/>
                </a:lnTo>
                <a:lnTo>
                  <a:pt x="160134" y="1210056"/>
                </a:lnTo>
                <a:lnTo>
                  <a:pt x="195059" y="1210056"/>
                </a:lnTo>
                <a:lnTo>
                  <a:pt x="195059" y="1209548"/>
                </a:lnTo>
                <a:lnTo>
                  <a:pt x="195059" y="1175143"/>
                </a:lnTo>
                <a:lnTo>
                  <a:pt x="195059" y="194945"/>
                </a:lnTo>
                <a:lnTo>
                  <a:pt x="1979803" y="194945"/>
                </a:lnTo>
                <a:lnTo>
                  <a:pt x="2014728" y="194945"/>
                </a:lnTo>
                <a:lnTo>
                  <a:pt x="2014728" y="194818"/>
                </a:lnTo>
                <a:lnTo>
                  <a:pt x="2014728" y="160020"/>
                </a:lnTo>
                <a:lnTo>
                  <a:pt x="2014728" y="34925"/>
                </a:lnTo>
                <a:lnTo>
                  <a:pt x="2014728" y="508"/>
                </a:lnTo>
                <a:lnTo>
                  <a:pt x="2014728" y="0"/>
                </a:lnTo>
                <a:close/>
              </a:path>
            </a:pathLst>
          </a:custGeom>
          <a:solidFill>
            <a:srgbClr val="1F487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 txBox="1"/>
          <p:nvPr/>
        </p:nvSpPr>
        <p:spPr>
          <a:xfrm>
            <a:off x="1299717" y="4602860"/>
            <a:ext cx="140779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2000" b="1" spc="5" dirty="0">
                <a:latin typeface="Franklin Gothic Book"/>
                <a:cs typeface="Franklin Gothic Book"/>
              </a:rPr>
              <a:t>Il business </a:t>
            </a:r>
            <a:r>
              <a:rPr lang="it-IT" sz="2000" b="1" spc="5" dirty="0" err="1">
                <a:latin typeface="Franklin Gothic Book"/>
                <a:cs typeface="Franklin Gothic Book"/>
              </a:rPr>
              <a:t>plan</a:t>
            </a:r>
            <a:endParaRPr sz="2000" dirty="0">
              <a:latin typeface="Franklin Gothic Book"/>
              <a:cs typeface="Franklin Gothic Book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710434" y="3838194"/>
            <a:ext cx="372110" cy="370840"/>
          </a:xfrm>
          <a:custGeom>
            <a:avLst/>
            <a:gdLst/>
            <a:ahLst/>
            <a:cxnLst/>
            <a:rect l="l" t="t" r="r" b="b"/>
            <a:pathLst>
              <a:path w="372110" h="370839">
                <a:moveTo>
                  <a:pt x="372110" y="24765"/>
                </a:moveTo>
                <a:lnTo>
                  <a:pt x="347472" y="14528"/>
                </a:lnTo>
                <a:lnTo>
                  <a:pt x="347472" y="0"/>
                </a:lnTo>
                <a:lnTo>
                  <a:pt x="345948" y="1524"/>
                </a:lnTo>
                <a:lnTo>
                  <a:pt x="337172" y="10248"/>
                </a:lnTo>
                <a:lnTo>
                  <a:pt x="312547" y="0"/>
                </a:lnTo>
                <a:lnTo>
                  <a:pt x="312547" y="34772"/>
                </a:lnTo>
                <a:lnTo>
                  <a:pt x="230454" y="116509"/>
                </a:lnTo>
                <a:lnTo>
                  <a:pt x="35077" y="311023"/>
                </a:lnTo>
                <a:lnTo>
                  <a:pt x="0" y="311023"/>
                </a:lnTo>
                <a:lnTo>
                  <a:pt x="10198" y="335788"/>
                </a:lnTo>
                <a:lnTo>
                  <a:pt x="1524" y="344424"/>
                </a:lnTo>
                <a:lnTo>
                  <a:pt x="0" y="345948"/>
                </a:lnTo>
                <a:lnTo>
                  <a:pt x="14401" y="345948"/>
                </a:lnTo>
                <a:lnTo>
                  <a:pt x="24638" y="370713"/>
                </a:lnTo>
                <a:lnTo>
                  <a:pt x="49504" y="345948"/>
                </a:lnTo>
                <a:lnTo>
                  <a:pt x="312547" y="345948"/>
                </a:lnTo>
                <a:lnTo>
                  <a:pt x="347472" y="345948"/>
                </a:lnTo>
                <a:lnTo>
                  <a:pt x="347472" y="311023"/>
                </a:lnTo>
                <a:lnTo>
                  <a:pt x="347472" y="49301"/>
                </a:lnTo>
                <a:lnTo>
                  <a:pt x="372110" y="24765"/>
                </a:lnTo>
                <a:close/>
              </a:path>
            </a:pathLst>
          </a:custGeom>
          <a:solidFill>
            <a:srgbClr val="1F4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263646" y="3837939"/>
            <a:ext cx="2014855" cy="1212215"/>
          </a:xfrm>
          <a:custGeom>
            <a:avLst/>
            <a:gdLst/>
            <a:ahLst/>
            <a:cxnLst/>
            <a:rect l="l" t="t" r="r" b="b"/>
            <a:pathLst>
              <a:path w="2014854" h="1212214">
                <a:moveTo>
                  <a:pt x="2014728" y="0"/>
                </a:moveTo>
                <a:lnTo>
                  <a:pt x="0" y="0"/>
                </a:lnTo>
                <a:lnTo>
                  <a:pt x="0" y="254"/>
                </a:lnTo>
                <a:lnTo>
                  <a:pt x="0" y="35179"/>
                </a:lnTo>
                <a:lnTo>
                  <a:pt x="0" y="195580"/>
                </a:lnTo>
                <a:lnTo>
                  <a:pt x="0" y="1176909"/>
                </a:lnTo>
                <a:lnTo>
                  <a:pt x="0" y="1211580"/>
                </a:lnTo>
                <a:lnTo>
                  <a:pt x="0" y="1211834"/>
                </a:lnTo>
                <a:lnTo>
                  <a:pt x="34925" y="1211834"/>
                </a:lnTo>
                <a:lnTo>
                  <a:pt x="160401" y="1211834"/>
                </a:lnTo>
                <a:lnTo>
                  <a:pt x="195326" y="1211834"/>
                </a:lnTo>
                <a:lnTo>
                  <a:pt x="195326" y="1211580"/>
                </a:lnTo>
                <a:lnTo>
                  <a:pt x="195326" y="1176909"/>
                </a:lnTo>
                <a:lnTo>
                  <a:pt x="195326" y="195580"/>
                </a:lnTo>
                <a:lnTo>
                  <a:pt x="2014728" y="195580"/>
                </a:lnTo>
                <a:lnTo>
                  <a:pt x="2014728" y="195453"/>
                </a:lnTo>
                <a:lnTo>
                  <a:pt x="2014728" y="160528"/>
                </a:lnTo>
                <a:lnTo>
                  <a:pt x="2014728" y="35179"/>
                </a:lnTo>
                <a:lnTo>
                  <a:pt x="2014728" y="254"/>
                </a:lnTo>
                <a:lnTo>
                  <a:pt x="2014728" y="0"/>
                </a:lnTo>
                <a:close/>
              </a:path>
            </a:pathLst>
          </a:custGeom>
          <a:solidFill>
            <a:srgbClr val="1F4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526663" y="4051808"/>
            <a:ext cx="998219" cy="108619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2700" marR="5080">
              <a:lnSpc>
                <a:spcPts val="2039"/>
              </a:lnSpc>
              <a:spcBef>
                <a:spcPts val="470"/>
              </a:spcBef>
            </a:pPr>
            <a:r>
              <a:rPr lang="it-IT" sz="2000" b="1" spc="5" dirty="0">
                <a:latin typeface="Franklin Gothic Book"/>
                <a:cs typeface="Franklin Gothic Book"/>
              </a:rPr>
              <a:t>Green economy</a:t>
            </a:r>
            <a:r>
              <a:rPr sz="2000" b="1" spc="-5" dirty="0">
                <a:latin typeface="Franklin Gothic Book"/>
                <a:cs typeface="Franklin Gothic Book"/>
              </a:rPr>
              <a:t>Silver  </a:t>
            </a:r>
            <a:r>
              <a:rPr sz="2000" b="1" spc="5" dirty="0">
                <a:latin typeface="Franklin Gothic Book"/>
                <a:cs typeface="Franklin Gothic Book"/>
              </a:rPr>
              <a:t>E</a:t>
            </a:r>
            <a:r>
              <a:rPr sz="2000" b="1" spc="10" dirty="0">
                <a:latin typeface="Franklin Gothic Book"/>
                <a:cs typeface="Franklin Gothic Book"/>
              </a:rPr>
              <a:t>c</a:t>
            </a:r>
            <a:r>
              <a:rPr sz="2000" b="1" dirty="0">
                <a:latin typeface="Franklin Gothic Book"/>
                <a:cs typeface="Franklin Gothic Book"/>
              </a:rPr>
              <a:t>o</a:t>
            </a:r>
            <a:r>
              <a:rPr sz="2000" b="1" spc="10" dirty="0">
                <a:latin typeface="Franklin Gothic Book"/>
                <a:cs typeface="Franklin Gothic Book"/>
              </a:rPr>
              <a:t>n</a:t>
            </a:r>
            <a:r>
              <a:rPr sz="2000" b="1" dirty="0">
                <a:latin typeface="Franklin Gothic Book"/>
                <a:cs typeface="Franklin Gothic Book"/>
              </a:rPr>
              <a:t>o</a:t>
            </a:r>
            <a:r>
              <a:rPr sz="2000" b="1" spc="-40" dirty="0">
                <a:latin typeface="Franklin Gothic Book"/>
                <a:cs typeface="Franklin Gothic Book"/>
              </a:rPr>
              <a:t>m</a:t>
            </a:r>
            <a:r>
              <a:rPr sz="2000" b="1" dirty="0">
                <a:latin typeface="Franklin Gothic Book"/>
                <a:cs typeface="Franklin Gothic Book"/>
              </a:rPr>
              <a:t>y</a:t>
            </a:r>
            <a:endParaRPr sz="2000" dirty="0">
              <a:latin typeface="Franklin Gothic Book"/>
              <a:cs typeface="Franklin Gothic Book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938522" y="3286505"/>
            <a:ext cx="370840" cy="370840"/>
          </a:xfrm>
          <a:custGeom>
            <a:avLst/>
            <a:gdLst/>
            <a:ahLst/>
            <a:cxnLst/>
            <a:rect l="l" t="t" r="r" b="b"/>
            <a:pathLst>
              <a:path w="370839" h="370839">
                <a:moveTo>
                  <a:pt x="370586" y="24638"/>
                </a:moveTo>
                <a:lnTo>
                  <a:pt x="345948" y="14452"/>
                </a:lnTo>
                <a:lnTo>
                  <a:pt x="345948" y="0"/>
                </a:lnTo>
                <a:lnTo>
                  <a:pt x="344424" y="1524"/>
                </a:lnTo>
                <a:lnTo>
                  <a:pt x="335724" y="10223"/>
                </a:lnTo>
                <a:lnTo>
                  <a:pt x="311023" y="0"/>
                </a:lnTo>
                <a:lnTo>
                  <a:pt x="311023" y="34925"/>
                </a:lnTo>
                <a:lnTo>
                  <a:pt x="34925" y="311023"/>
                </a:lnTo>
                <a:lnTo>
                  <a:pt x="0" y="311023"/>
                </a:lnTo>
                <a:lnTo>
                  <a:pt x="10210" y="335737"/>
                </a:lnTo>
                <a:lnTo>
                  <a:pt x="1524" y="344424"/>
                </a:lnTo>
                <a:lnTo>
                  <a:pt x="0" y="345948"/>
                </a:lnTo>
                <a:lnTo>
                  <a:pt x="14427" y="345948"/>
                </a:lnTo>
                <a:lnTo>
                  <a:pt x="24638" y="370586"/>
                </a:lnTo>
                <a:lnTo>
                  <a:pt x="49276" y="345948"/>
                </a:lnTo>
                <a:lnTo>
                  <a:pt x="311023" y="345948"/>
                </a:lnTo>
                <a:lnTo>
                  <a:pt x="345948" y="345948"/>
                </a:lnTo>
                <a:lnTo>
                  <a:pt x="345948" y="311023"/>
                </a:lnTo>
                <a:lnTo>
                  <a:pt x="345948" y="49276"/>
                </a:lnTo>
                <a:lnTo>
                  <a:pt x="370586" y="24638"/>
                </a:lnTo>
                <a:close/>
              </a:path>
            </a:pathLst>
          </a:custGeom>
          <a:solidFill>
            <a:srgbClr val="1F4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490210" y="3288029"/>
            <a:ext cx="2014855" cy="1210310"/>
          </a:xfrm>
          <a:custGeom>
            <a:avLst/>
            <a:gdLst/>
            <a:ahLst/>
            <a:cxnLst/>
            <a:rect l="l" t="t" r="r" b="b"/>
            <a:pathLst>
              <a:path w="2014854" h="1210310">
                <a:moveTo>
                  <a:pt x="2014728" y="0"/>
                </a:moveTo>
                <a:lnTo>
                  <a:pt x="1979803" y="0"/>
                </a:lnTo>
                <a:lnTo>
                  <a:pt x="34925" y="0"/>
                </a:lnTo>
                <a:lnTo>
                  <a:pt x="0" y="0"/>
                </a:lnTo>
                <a:lnTo>
                  <a:pt x="0" y="34925"/>
                </a:lnTo>
                <a:lnTo>
                  <a:pt x="0" y="195580"/>
                </a:lnTo>
                <a:lnTo>
                  <a:pt x="0" y="1175131"/>
                </a:lnTo>
                <a:lnTo>
                  <a:pt x="0" y="1210056"/>
                </a:lnTo>
                <a:lnTo>
                  <a:pt x="0" y="1210310"/>
                </a:lnTo>
                <a:lnTo>
                  <a:pt x="195072" y="1210310"/>
                </a:lnTo>
                <a:lnTo>
                  <a:pt x="195072" y="1210056"/>
                </a:lnTo>
                <a:lnTo>
                  <a:pt x="195072" y="1175131"/>
                </a:lnTo>
                <a:lnTo>
                  <a:pt x="195072" y="195580"/>
                </a:lnTo>
                <a:lnTo>
                  <a:pt x="2014728" y="195580"/>
                </a:lnTo>
                <a:lnTo>
                  <a:pt x="2014728" y="194945"/>
                </a:lnTo>
                <a:lnTo>
                  <a:pt x="2014728" y="160020"/>
                </a:lnTo>
                <a:lnTo>
                  <a:pt x="2014728" y="34925"/>
                </a:lnTo>
                <a:lnTo>
                  <a:pt x="2014728" y="0"/>
                </a:lnTo>
                <a:close/>
              </a:path>
            </a:pathLst>
          </a:custGeom>
          <a:solidFill>
            <a:srgbClr val="1F4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779134" y="3500754"/>
            <a:ext cx="1638300" cy="949960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2700" marR="5080" indent="-1270" algn="ctr">
              <a:lnSpc>
                <a:spcPts val="2039"/>
              </a:lnSpc>
              <a:spcBef>
                <a:spcPts val="470"/>
              </a:spcBef>
            </a:pPr>
            <a:r>
              <a:rPr sz="2000" b="1" spc="-5" dirty="0">
                <a:latin typeface="Franklin Gothic Book"/>
                <a:cs typeface="Franklin Gothic Book"/>
              </a:rPr>
              <a:t>Innovazione </a:t>
            </a:r>
            <a:r>
              <a:rPr sz="2000" b="1" dirty="0">
                <a:latin typeface="Franklin Gothic Book"/>
                <a:cs typeface="Franklin Gothic Book"/>
              </a:rPr>
              <a:t>e  t</a:t>
            </a:r>
            <a:r>
              <a:rPr sz="2000" b="1" spc="5" dirty="0">
                <a:latin typeface="Franklin Gothic Book"/>
                <a:cs typeface="Franklin Gothic Book"/>
              </a:rPr>
              <a:t>ra</a:t>
            </a:r>
            <a:r>
              <a:rPr sz="2000" b="1" dirty="0">
                <a:latin typeface="Franklin Gothic Book"/>
                <a:cs typeface="Franklin Gothic Book"/>
              </a:rPr>
              <a:t>s</a:t>
            </a:r>
            <a:r>
              <a:rPr sz="2000" b="1" spc="-50" dirty="0">
                <a:latin typeface="Franklin Gothic Book"/>
                <a:cs typeface="Franklin Gothic Book"/>
              </a:rPr>
              <a:t>f</a:t>
            </a:r>
            <a:r>
              <a:rPr sz="2000" b="1" dirty="0">
                <a:latin typeface="Franklin Gothic Book"/>
                <a:cs typeface="Franklin Gothic Book"/>
              </a:rPr>
              <a:t>orma</a:t>
            </a:r>
            <a:r>
              <a:rPr sz="2000" b="1" spc="-10" dirty="0">
                <a:latin typeface="Franklin Gothic Book"/>
                <a:cs typeface="Franklin Gothic Book"/>
              </a:rPr>
              <a:t>z</a:t>
            </a:r>
            <a:r>
              <a:rPr sz="2000" b="1" spc="-5" dirty="0">
                <a:latin typeface="Franklin Gothic Book"/>
                <a:cs typeface="Franklin Gothic Book"/>
              </a:rPr>
              <a:t>ione</a:t>
            </a:r>
            <a:endParaRPr sz="2000" dirty="0">
              <a:latin typeface="Franklin Gothic Book"/>
              <a:cs typeface="Franklin Gothic Book"/>
            </a:endParaRPr>
          </a:p>
          <a:p>
            <a:pPr marL="1270" algn="ctr">
              <a:lnSpc>
                <a:spcPct val="100000"/>
              </a:lnSpc>
              <a:spcBef>
                <a:spcPts val="425"/>
              </a:spcBef>
            </a:pPr>
            <a:r>
              <a:rPr lang="it-IT" sz="2000" b="1" spc="-5" dirty="0">
                <a:latin typeface="Franklin Gothic Book"/>
                <a:cs typeface="Franklin Gothic Book"/>
              </a:rPr>
              <a:t>D</a:t>
            </a:r>
            <a:r>
              <a:rPr sz="2000" b="1" spc="-5" dirty="0" err="1">
                <a:latin typeface="Franklin Gothic Book"/>
                <a:cs typeface="Franklin Gothic Book"/>
              </a:rPr>
              <a:t>igitale</a:t>
            </a:r>
            <a:r>
              <a:rPr lang="it-IT" sz="2000" b="1" spc="-5" dirty="0">
                <a:latin typeface="Franklin Gothic Book"/>
                <a:cs typeface="Franklin Gothic Book"/>
              </a:rPr>
              <a:t> - PNNR</a:t>
            </a:r>
            <a:endParaRPr sz="2000" dirty="0">
              <a:latin typeface="Franklin Gothic Book"/>
              <a:cs typeface="Franklin Gothic Book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7165086" y="2734817"/>
            <a:ext cx="370840" cy="372110"/>
          </a:xfrm>
          <a:custGeom>
            <a:avLst/>
            <a:gdLst/>
            <a:ahLst/>
            <a:cxnLst/>
            <a:rect l="l" t="t" r="r" b="b"/>
            <a:pathLst>
              <a:path w="370840" h="372110">
                <a:moveTo>
                  <a:pt x="370713" y="24638"/>
                </a:moveTo>
                <a:lnTo>
                  <a:pt x="345948" y="14427"/>
                </a:lnTo>
                <a:lnTo>
                  <a:pt x="345948" y="0"/>
                </a:lnTo>
                <a:lnTo>
                  <a:pt x="344424" y="1524"/>
                </a:lnTo>
                <a:lnTo>
                  <a:pt x="335775" y="10223"/>
                </a:lnTo>
                <a:lnTo>
                  <a:pt x="311023" y="0"/>
                </a:lnTo>
                <a:lnTo>
                  <a:pt x="311023" y="35077"/>
                </a:lnTo>
                <a:lnTo>
                  <a:pt x="136690" y="210185"/>
                </a:lnTo>
                <a:lnTo>
                  <a:pt x="34759" y="312547"/>
                </a:lnTo>
                <a:lnTo>
                  <a:pt x="0" y="312547"/>
                </a:lnTo>
                <a:lnTo>
                  <a:pt x="10236" y="337185"/>
                </a:lnTo>
                <a:lnTo>
                  <a:pt x="1524" y="345948"/>
                </a:lnTo>
                <a:lnTo>
                  <a:pt x="0" y="347472"/>
                </a:lnTo>
                <a:lnTo>
                  <a:pt x="14503" y="347472"/>
                </a:lnTo>
                <a:lnTo>
                  <a:pt x="24765" y="372110"/>
                </a:lnTo>
                <a:lnTo>
                  <a:pt x="49288" y="347472"/>
                </a:lnTo>
                <a:lnTo>
                  <a:pt x="311023" y="347472"/>
                </a:lnTo>
                <a:lnTo>
                  <a:pt x="345948" y="347472"/>
                </a:lnTo>
                <a:lnTo>
                  <a:pt x="345948" y="312547"/>
                </a:lnTo>
                <a:lnTo>
                  <a:pt x="345948" y="49517"/>
                </a:lnTo>
                <a:lnTo>
                  <a:pt x="370713" y="24638"/>
                </a:lnTo>
                <a:close/>
              </a:path>
            </a:pathLst>
          </a:custGeom>
          <a:solidFill>
            <a:srgbClr val="1F4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716774" y="2736341"/>
            <a:ext cx="2014855" cy="1212215"/>
          </a:xfrm>
          <a:custGeom>
            <a:avLst/>
            <a:gdLst/>
            <a:ahLst/>
            <a:cxnLst/>
            <a:rect l="l" t="t" r="r" b="b"/>
            <a:pathLst>
              <a:path w="2014854" h="1212214">
                <a:moveTo>
                  <a:pt x="2014728" y="0"/>
                </a:moveTo>
                <a:lnTo>
                  <a:pt x="1979803" y="0"/>
                </a:lnTo>
                <a:lnTo>
                  <a:pt x="34925" y="0"/>
                </a:lnTo>
                <a:lnTo>
                  <a:pt x="0" y="0"/>
                </a:lnTo>
                <a:lnTo>
                  <a:pt x="0" y="508"/>
                </a:lnTo>
                <a:lnTo>
                  <a:pt x="0" y="1212088"/>
                </a:lnTo>
                <a:lnTo>
                  <a:pt x="195326" y="1212088"/>
                </a:lnTo>
                <a:lnTo>
                  <a:pt x="195326" y="1211580"/>
                </a:lnTo>
                <a:lnTo>
                  <a:pt x="195326" y="1176655"/>
                </a:lnTo>
                <a:lnTo>
                  <a:pt x="195326" y="195199"/>
                </a:lnTo>
                <a:lnTo>
                  <a:pt x="1979803" y="195199"/>
                </a:lnTo>
                <a:lnTo>
                  <a:pt x="2014728" y="195199"/>
                </a:lnTo>
                <a:lnTo>
                  <a:pt x="2014728" y="194818"/>
                </a:lnTo>
                <a:lnTo>
                  <a:pt x="2014728" y="160274"/>
                </a:lnTo>
                <a:lnTo>
                  <a:pt x="2014728" y="34925"/>
                </a:lnTo>
                <a:lnTo>
                  <a:pt x="2014728" y="508"/>
                </a:lnTo>
                <a:lnTo>
                  <a:pt x="2014728" y="0"/>
                </a:lnTo>
                <a:close/>
              </a:path>
            </a:pathLst>
          </a:custGeom>
          <a:solidFill>
            <a:srgbClr val="1F4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391650" y="2184653"/>
            <a:ext cx="370840" cy="370840"/>
          </a:xfrm>
          <a:custGeom>
            <a:avLst/>
            <a:gdLst/>
            <a:ahLst/>
            <a:cxnLst/>
            <a:rect l="l" t="t" r="r" b="b"/>
            <a:pathLst>
              <a:path w="370840" h="370839">
                <a:moveTo>
                  <a:pt x="370586" y="24638"/>
                </a:moveTo>
                <a:lnTo>
                  <a:pt x="345948" y="14452"/>
                </a:lnTo>
                <a:lnTo>
                  <a:pt x="345948" y="0"/>
                </a:lnTo>
                <a:lnTo>
                  <a:pt x="344424" y="1524"/>
                </a:lnTo>
                <a:lnTo>
                  <a:pt x="335724" y="10223"/>
                </a:lnTo>
                <a:lnTo>
                  <a:pt x="311023" y="0"/>
                </a:lnTo>
                <a:lnTo>
                  <a:pt x="311023" y="34925"/>
                </a:lnTo>
                <a:lnTo>
                  <a:pt x="34925" y="311023"/>
                </a:lnTo>
                <a:lnTo>
                  <a:pt x="0" y="311023"/>
                </a:lnTo>
                <a:lnTo>
                  <a:pt x="10210" y="335737"/>
                </a:lnTo>
                <a:lnTo>
                  <a:pt x="1524" y="344424"/>
                </a:lnTo>
                <a:lnTo>
                  <a:pt x="0" y="345948"/>
                </a:lnTo>
                <a:lnTo>
                  <a:pt x="14427" y="345948"/>
                </a:lnTo>
                <a:lnTo>
                  <a:pt x="24638" y="370586"/>
                </a:lnTo>
                <a:lnTo>
                  <a:pt x="49276" y="345948"/>
                </a:lnTo>
                <a:lnTo>
                  <a:pt x="311023" y="345948"/>
                </a:lnTo>
                <a:lnTo>
                  <a:pt x="345948" y="345948"/>
                </a:lnTo>
                <a:lnTo>
                  <a:pt x="345948" y="311023"/>
                </a:lnTo>
                <a:lnTo>
                  <a:pt x="345948" y="49276"/>
                </a:lnTo>
                <a:lnTo>
                  <a:pt x="370586" y="24638"/>
                </a:lnTo>
                <a:close/>
              </a:path>
            </a:pathLst>
          </a:custGeom>
          <a:solidFill>
            <a:srgbClr val="1F4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943338" y="2184399"/>
            <a:ext cx="2014855" cy="1212215"/>
          </a:xfrm>
          <a:custGeom>
            <a:avLst/>
            <a:gdLst/>
            <a:ahLst/>
            <a:cxnLst/>
            <a:rect l="l" t="t" r="r" b="b"/>
            <a:pathLst>
              <a:path w="2014854" h="1212214">
                <a:moveTo>
                  <a:pt x="2014728" y="0"/>
                </a:moveTo>
                <a:lnTo>
                  <a:pt x="0" y="0"/>
                </a:lnTo>
                <a:lnTo>
                  <a:pt x="0" y="254"/>
                </a:lnTo>
                <a:lnTo>
                  <a:pt x="0" y="35179"/>
                </a:lnTo>
                <a:lnTo>
                  <a:pt x="0" y="195580"/>
                </a:lnTo>
                <a:lnTo>
                  <a:pt x="0" y="1176909"/>
                </a:lnTo>
                <a:lnTo>
                  <a:pt x="0" y="1211580"/>
                </a:lnTo>
                <a:lnTo>
                  <a:pt x="0" y="1211834"/>
                </a:lnTo>
                <a:lnTo>
                  <a:pt x="34925" y="1211834"/>
                </a:lnTo>
                <a:lnTo>
                  <a:pt x="160401" y="1211834"/>
                </a:lnTo>
                <a:lnTo>
                  <a:pt x="195326" y="1211834"/>
                </a:lnTo>
                <a:lnTo>
                  <a:pt x="195326" y="1211580"/>
                </a:lnTo>
                <a:lnTo>
                  <a:pt x="195326" y="1176909"/>
                </a:lnTo>
                <a:lnTo>
                  <a:pt x="195326" y="195580"/>
                </a:lnTo>
                <a:lnTo>
                  <a:pt x="2014728" y="195580"/>
                </a:lnTo>
                <a:lnTo>
                  <a:pt x="2014728" y="195453"/>
                </a:lnTo>
                <a:lnTo>
                  <a:pt x="2014728" y="160528"/>
                </a:lnTo>
                <a:lnTo>
                  <a:pt x="2014728" y="35179"/>
                </a:lnTo>
                <a:lnTo>
                  <a:pt x="2014728" y="254"/>
                </a:lnTo>
                <a:lnTo>
                  <a:pt x="2014728" y="0"/>
                </a:lnTo>
                <a:close/>
              </a:path>
            </a:pathLst>
          </a:custGeom>
          <a:solidFill>
            <a:srgbClr val="1F4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7980680" y="2397963"/>
            <a:ext cx="3912235" cy="11417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39645">
              <a:lnSpc>
                <a:spcPct val="100000"/>
              </a:lnSpc>
              <a:spcBef>
                <a:spcPts val="105"/>
              </a:spcBef>
            </a:pPr>
            <a:r>
              <a:rPr sz="2000" b="1" spc="10" dirty="0">
                <a:latin typeface="Franklin Gothic Book"/>
                <a:cs typeface="Franklin Gothic Book"/>
              </a:rPr>
              <a:t>Startup</a:t>
            </a:r>
            <a:r>
              <a:rPr sz="2000" b="1" spc="-90" dirty="0">
                <a:latin typeface="Franklin Gothic Book"/>
                <a:cs typeface="Franklin Gothic Book"/>
              </a:rPr>
              <a:t> </a:t>
            </a:r>
            <a:r>
              <a:rPr sz="2000" b="1" spc="-5" dirty="0">
                <a:latin typeface="Franklin Gothic Book"/>
                <a:cs typeface="Franklin Gothic Book"/>
              </a:rPr>
              <a:t>contest</a:t>
            </a:r>
            <a:endParaRPr sz="20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Franklin Gothic Book"/>
              <a:cs typeface="Franklin Gothic Book"/>
            </a:endParaRPr>
          </a:p>
          <a:p>
            <a:pPr marL="12700" marR="2247265">
              <a:lnSpc>
                <a:spcPts val="2039"/>
              </a:lnSpc>
            </a:pPr>
            <a:r>
              <a:rPr sz="2000" b="1" spc="10" dirty="0">
                <a:latin typeface="Franklin Gothic Book"/>
                <a:cs typeface="Franklin Gothic Book"/>
              </a:rPr>
              <a:t>Startup </a:t>
            </a:r>
            <a:r>
              <a:rPr sz="2000" b="1" dirty="0">
                <a:latin typeface="Franklin Gothic Book"/>
                <a:cs typeface="Franklin Gothic Book"/>
              </a:rPr>
              <a:t>e  gruppi </a:t>
            </a:r>
            <a:r>
              <a:rPr sz="2000" b="1" spc="5" dirty="0">
                <a:latin typeface="Franklin Gothic Book"/>
                <a:cs typeface="Franklin Gothic Book"/>
              </a:rPr>
              <a:t>di</a:t>
            </a:r>
            <a:r>
              <a:rPr sz="2000" b="1" spc="-125" dirty="0">
                <a:latin typeface="Franklin Gothic Book"/>
                <a:cs typeface="Franklin Gothic Book"/>
              </a:rPr>
              <a:t> </a:t>
            </a:r>
            <a:r>
              <a:rPr sz="2000" b="1" spc="-15" dirty="0">
                <a:latin typeface="Franklin Gothic Book"/>
                <a:cs typeface="Franklin Gothic Book"/>
              </a:rPr>
              <a:t>lavoro</a:t>
            </a:r>
            <a:endParaRPr sz="2000">
              <a:latin typeface="Franklin Gothic Book"/>
              <a:cs typeface="Franklin Gothic Book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893434" y="122300"/>
            <a:ext cx="402209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i="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Il </a:t>
            </a:r>
            <a:r>
              <a:rPr sz="4000" i="0" spc="-20" dirty="0">
                <a:solidFill>
                  <a:srgbClr val="1F487C"/>
                </a:solidFill>
                <a:latin typeface="Franklin Gothic Book"/>
                <a:cs typeface="Franklin Gothic Book"/>
              </a:rPr>
              <a:t>metodo</a:t>
            </a:r>
            <a:r>
              <a:rPr sz="4000" i="0" spc="-4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4000" i="0" spc="-25" dirty="0">
                <a:solidFill>
                  <a:srgbClr val="1F487C"/>
                </a:solidFill>
                <a:latin typeface="Franklin Gothic Book"/>
                <a:cs typeface="Franklin Gothic Book"/>
              </a:rPr>
              <a:t>proposto</a:t>
            </a:r>
            <a:endParaRPr sz="4000">
              <a:latin typeface="Franklin Gothic Book"/>
              <a:cs typeface="Franklin Gothic Book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4602480" cy="6858000"/>
            <a:chOff x="0" y="0"/>
            <a:chExt cx="4602480" cy="6858000"/>
          </a:xfrm>
        </p:grpSpPr>
        <p:sp>
          <p:nvSpPr>
            <p:cNvPr id="4" name="object 4"/>
            <p:cNvSpPr/>
            <p:nvPr/>
          </p:nvSpPr>
          <p:spPr>
            <a:xfrm>
              <a:off x="0" y="58"/>
              <a:ext cx="4373879" cy="685787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373879" y="0"/>
              <a:ext cx="228600" cy="6858000"/>
            </a:xfrm>
            <a:custGeom>
              <a:avLst/>
              <a:gdLst/>
              <a:ahLst/>
              <a:cxnLst/>
              <a:rect l="l" t="t" r="r" b="b"/>
              <a:pathLst>
                <a:path w="228600" h="6858000">
                  <a:moveTo>
                    <a:pt x="2286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228600" y="6858000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rgbClr val="1F48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5029200" y="1066800"/>
            <a:ext cx="6555994" cy="5475217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396240" indent="-384175">
              <a:lnSpc>
                <a:spcPct val="100000"/>
              </a:lnSpc>
              <a:spcBef>
                <a:spcPts val="655"/>
              </a:spcBef>
              <a:buFont typeface="Franklin Gothic Book"/>
              <a:buChar char="■"/>
              <a:tabLst>
                <a:tab pos="396240" algn="l"/>
                <a:tab pos="396875" algn="l"/>
              </a:tabLst>
            </a:pPr>
            <a:r>
              <a:rPr lang="it-IT" sz="2000" b="1" u="sng" dirty="0">
                <a:solidFill>
                  <a:srgbClr val="1F487C"/>
                </a:solidFill>
                <a:latin typeface="Franklin Gothic Book"/>
                <a:cs typeface="Franklin Gothic Book"/>
              </a:rPr>
              <a:t>Prima tappa a cura dell’UMG</a:t>
            </a:r>
          </a:p>
          <a:p>
            <a:pPr marL="12065">
              <a:lnSpc>
                <a:spcPct val="100000"/>
              </a:lnSpc>
              <a:spcBef>
                <a:spcPts val="655"/>
              </a:spcBef>
              <a:tabLst>
                <a:tab pos="396240" algn="l"/>
                <a:tab pos="396875" algn="l"/>
              </a:tabLst>
            </a:pPr>
            <a:r>
              <a:rPr lang="it-IT" sz="2000" b="1" dirty="0">
                <a:solidFill>
                  <a:srgbClr val="1F487C"/>
                </a:solidFill>
                <a:latin typeface="Franklin Gothic Book"/>
                <a:cs typeface="Franklin Gothic Book"/>
              </a:rPr>
              <a:t>	</a:t>
            </a:r>
            <a:r>
              <a:rPr lang="it-IT"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	Il business </a:t>
            </a:r>
            <a:r>
              <a:rPr lang="it-IT" sz="2000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plain</a:t>
            </a:r>
            <a:r>
              <a:rPr lang="it-IT"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 (durata 20 ore)</a:t>
            </a:r>
          </a:p>
          <a:p>
            <a:pPr marL="12065">
              <a:lnSpc>
                <a:spcPct val="100000"/>
              </a:lnSpc>
              <a:spcBef>
                <a:spcPts val="655"/>
              </a:spcBef>
              <a:tabLst>
                <a:tab pos="396240" algn="l"/>
                <a:tab pos="396875" algn="l"/>
              </a:tabLst>
            </a:pPr>
            <a:r>
              <a:rPr lang="it-IT" sz="2000" i="1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	Attività </a:t>
            </a:r>
            <a:r>
              <a:rPr lang="it-IT"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degli </a:t>
            </a:r>
            <a:r>
              <a:rPr lang="it-IT" sz="2000" i="1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allievi: </a:t>
            </a:r>
            <a:r>
              <a:rPr lang="it-IT"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studio </a:t>
            </a:r>
            <a:r>
              <a:rPr lang="it-IT"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e ricerca </a:t>
            </a:r>
            <a:r>
              <a:rPr lang="it-IT"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in </a:t>
            </a:r>
            <a:r>
              <a:rPr lang="it-IT"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gruppo - 	esercitazioni sul campo </a:t>
            </a:r>
            <a:endParaRPr lang="it-IT" sz="2000" dirty="0">
              <a:solidFill>
                <a:srgbClr val="1F487C"/>
              </a:solidFill>
              <a:latin typeface="Franklin Gothic Book"/>
              <a:cs typeface="Franklin Gothic Book"/>
            </a:endParaRPr>
          </a:p>
          <a:p>
            <a:pPr marL="354965" indent="-342900">
              <a:spcBef>
                <a:spcPts val="655"/>
              </a:spcBef>
              <a:buFont typeface="Wingdings" panose="05000000000000000000" pitchFamily="2" charset="2"/>
              <a:buChar char="§"/>
              <a:tabLst>
                <a:tab pos="396240" algn="l"/>
                <a:tab pos="396875" algn="l"/>
              </a:tabLst>
            </a:pPr>
            <a:r>
              <a:rPr lang="it-IT" sz="2000" b="1" i="1" u="sng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Seconda e terza tappa </a:t>
            </a:r>
            <a:r>
              <a:rPr lang="it-IT"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(durata 15 ore)</a:t>
            </a:r>
            <a:endParaRPr lang="it-IT" sz="2000" b="1" i="1" spc="-10" dirty="0">
              <a:solidFill>
                <a:srgbClr val="1F487C"/>
              </a:solidFill>
              <a:latin typeface="Franklin Gothic Book"/>
              <a:cs typeface="Franklin Gothic Book"/>
            </a:endParaRPr>
          </a:p>
          <a:p>
            <a:pPr marL="12065">
              <a:lnSpc>
                <a:spcPct val="100000"/>
              </a:lnSpc>
              <a:spcBef>
                <a:spcPts val="655"/>
              </a:spcBef>
              <a:tabLst>
                <a:tab pos="396240" algn="l"/>
                <a:tab pos="396875" algn="l"/>
              </a:tabLst>
            </a:pPr>
            <a:r>
              <a:rPr lang="it-IT" sz="2000" b="1" i="1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	- </a:t>
            </a:r>
            <a:r>
              <a:rPr sz="2000" i="1" spc="-10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S</a:t>
            </a:r>
            <a:r>
              <a:rPr sz="2000" i="1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em</a:t>
            </a:r>
            <a:r>
              <a:rPr sz="2000" i="1" spc="-10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in</a:t>
            </a:r>
            <a:r>
              <a:rPr sz="2000" i="1" spc="-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ar</a:t>
            </a:r>
            <a:r>
              <a:rPr sz="2000" i="1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i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	</a:t>
            </a:r>
            <a:r>
              <a:rPr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c</a:t>
            </a:r>
            <a:r>
              <a:rPr sz="2000" i="1" spc="5" dirty="0">
                <a:solidFill>
                  <a:srgbClr val="1F487C"/>
                </a:solidFill>
                <a:latin typeface="Franklin Gothic Book"/>
                <a:cs typeface="Franklin Gothic Book"/>
              </a:rPr>
              <a:t>o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n	</a:t>
            </a:r>
            <a:r>
              <a:rPr sz="2000" i="1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re</a:t>
            </a:r>
            <a:r>
              <a:rPr sz="2000" i="1" spc="-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l</a:t>
            </a:r>
            <a:r>
              <a:rPr sz="2000" i="1" spc="-10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a</a:t>
            </a:r>
            <a:r>
              <a:rPr sz="2000" i="1" spc="-5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t</a:t>
            </a:r>
            <a:r>
              <a:rPr sz="2000" i="1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ori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	</a:t>
            </a:r>
            <a:r>
              <a:rPr sz="2000" i="1" spc="-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i</a:t>
            </a:r>
            <a:r>
              <a:rPr sz="2000" i="1" spc="-1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n</a:t>
            </a:r>
            <a:r>
              <a:rPr sz="2000" i="1" spc="-5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t</a:t>
            </a:r>
            <a:r>
              <a:rPr sz="2000" i="1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er</a:t>
            </a:r>
            <a:r>
              <a:rPr sz="2000" i="1" spc="-10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n</a:t>
            </a:r>
            <a:r>
              <a:rPr sz="2000" i="1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i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	</a:t>
            </a:r>
            <a:r>
              <a:rPr sz="2000" i="1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ed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	</a:t>
            </a:r>
            <a:r>
              <a:rPr sz="2000" i="1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e</a:t>
            </a:r>
            <a:r>
              <a:rPr sz="2000" i="1" spc="-2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s</a:t>
            </a:r>
            <a:r>
              <a:rPr sz="2000" i="1" spc="-5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t</a:t>
            </a:r>
            <a:r>
              <a:rPr sz="2000" i="1" spc="-1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e</a:t>
            </a:r>
            <a:r>
              <a:rPr sz="2000" i="1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rni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,  </a:t>
            </a:r>
            <a:r>
              <a:rPr lang="it-IT"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	</a:t>
            </a:r>
            <a:r>
              <a:rPr sz="2000" i="1" spc="-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rappresentanti</a:t>
            </a:r>
            <a:r>
              <a:rPr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di </a:t>
            </a:r>
            <a:r>
              <a:rPr sz="2000" i="1" spc="-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diversi</a:t>
            </a:r>
            <a:r>
              <a:rPr sz="2000" i="1" spc="1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i="1" spc="-10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settori</a:t>
            </a:r>
            <a:endParaRPr lang="it-IT" sz="2000" dirty="0">
              <a:latin typeface="Franklin Gothic Book"/>
              <a:cs typeface="Franklin Gothic Book"/>
            </a:endParaRPr>
          </a:p>
          <a:p>
            <a:pPr marL="12065">
              <a:lnSpc>
                <a:spcPct val="100000"/>
              </a:lnSpc>
              <a:spcBef>
                <a:spcPts val="655"/>
              </a:spcBef>
              <a:tabLst>
                <a:tab pos="396240" algn="l"/>
                <a:tab pos="396875" algn="l"/>
              </a:tabLst>
            </a:pPr>
            <a:r>
              <a:rPr lang="it-IT" sz="2000" i="1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	- </a:t>
            </a:r>
            <a:r>
              <a:rPr sz="2000" i="1" spc="-10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Attività</a:t>
            </a:r>
            <a:r>
              <a:rPr sz="2000" i="1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degli </a:t>
            </a:r>
            <a:r>
              <a:rPr sz="2000" i="1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allievi: </a:t>
            </a:r>
            <a:r>
              <a:rPr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studio 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e ricerca </a:t>
            </a:r>
            <a:r>
              <a:rPr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in 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gruppo e  </a:t>
            </a:r>
            <a:r>
              <a:rPr lang="it-IT"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	</a:t>
            </a:r>
            <a:r>
              <a:rPr sz="2000" i="1" spc="-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presentazione</a:t>
            </a:r>
            <a:r>
              <a:rPr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dei </a:t>
            </a:r>
            <a:r>
              <a:rPr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risultati in </a:t>
            </a:r>
            <a:r>
              <a:rPr sz="2000" i="1" spc="-15" dirty="0">
                <a:solidFill>
                  <a:srgbClr val="1F487C"/>
                </a:solidFill>
                <a:latin typeface="Franklin Gothic Book"/>
                <a:cs typeface="Franklin Gothic Book"/>
              </a:rPr>
              <a:t>eventi </a:t>
            </a:r>
            <a:r>
              <a:rPr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ad</a:t>
            </a:r>
            <a:r>
              <a:rPr sz="2000" i="1" spc="5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hoc</a:t>
            </a:r>
            <a:endParaRPr sz="2000" dirty="0">
              <a:latin typeface="Franklin Gothic Book"/>
              <a:cs typeface="Franklin Gothic Book"/>
            </a:endParaRPr>
          </a:p>
          <a:p>
            <a:pPr marL="96520">
              <a:lnSpc>
                <a:spcPct val="100000"/>
              </a:lnSpc>
              <a:tabLst>
                <a:tab pos="481330" algn="l"/>
                <a:tab pos="481965" algn="l"/>
              </a:tabLst>
            </a:pPr>
            <a:endParaRPr lang="it-IT" sz="2000" b="1" spc="15" dirty="0">
              <a:solidFill>
                <a:srgbClr val="1F487C"/>
              </a:solidFill>
              <a:latin typeface="Franklin Gothic Book"/>
              <a:cs typeface="Franklin Gothic Book"/>
            </a:endParaRPr>
          </a:p>
          <a:p>
            <a:pPr marL="481330" indent="-384810">
              <a:buFont typeface="Franklin Gothic Book"/>
              <a:buChar char="■"/>
              <a:tabLst>
                <a:tab pos="481330" algn="l"/>
                <a:tab pos="481965" algn="l"/>
              </a:tabLst>
            </a:pPr>
            <a:r>
              <a:rPr sz="2000" b="1" u="sng" spc="1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Quarta</a:t>
            </a:r>
            <a:r>
              <a:rPr sz="2000" b="1" u="sng" spc="-5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b="1" u="sng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tappa</a:t>
            </a:r>
            <a:r>
              <a:rPr lang="it-IT" sz="2000" b="1" u="sng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lang="it-IT"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(durata 20 ore)</a:t>
            </a:r>
          </a:p>
          <a:p>
            <a:pPr marL="1011555" lvl="1" indent="-384810">
              <a:lnSpc>
                <a:spcPts val="2330"/>
              </a:lnSpc>
              <a:spcBef>
                <a:spcPts val="50"/>
              </a:spcBef>
              <a:buFont typeface="Franklin Gothic Book"/>
              <a:buChar char="–"/>
              <a:tabLst>
                <a:tab pos="1011555" algn="l"/>
                <a:tab pos="1012190" algn="l"/>
              </a:tabLst>
            </a:pPr>
            <a:r>
              <a:rPr sz="2000" i="1" spc="-10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Allievi</a:t>
            </a:r>
            <a:r>
              <a:rPr sz="2000" i="1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saranno </a:t>
            </a:r>
            <a:r>
              <a:rPr sz="2000" i="1" spc="-15" dirty="0">
                <a:solidFill>
                  <a:srgbClr val="1F487C"/>
                </a:solidFill>
                <a:latin typeface="Franklin Gothic Book"/>
                <a:cs typeface="Franklin Gothic Book"/>
              </a:rPr>
              <a:t>coinvolti </a:t>
            </a:r>
            <a:r>
              <a:rPr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in esercitazioni 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sul</a:t>
            </a:r>
            <a:r>
              <a:rPr sz="2000" i="1" spc="8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i="1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campo,</a:t>
            </a:r>
            <a:endParaRPr sz="2000" dirty="0">
              <a:latin typeface="Franklin Gothic Book"/>
              <a:cs typeface="Franklin Gothic Book"/>
            </a:endParaRPr>
          </a:p>
          <a:p>
            <a:pPr marL="1011555">
              <a:lnSpc>
                <a:spcPts val="2330"/>
              </a:lnSpc>
            </a:pPr>
            <a:r>
              <a:rPr sz="2000" i="1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nell’intero </a:t>
            </a:r>
            <a:r>
              <a:rPr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processo 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di </a:t>
            </a:r>
            <a:r>
              <a:rPr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costituzione 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di una</a:t>
            </a:r>
            <a:r>
              <a:rPr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i="1" spc="5" dirty="0">
                <a:solidFill>
                  <a:srgbClr val="1F487C"/>
                </a:solidFill>
                <a:latin typeface="Franklin Gothic Book"/>
                <a:cs typeface="Franklin Gothic Book"/>
              </a:rPr>
              <a:t>Startup</a:t>
            </a:r>
            <a:endParaRPr sz="2000" dirty="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200" dirty="0">
              <a:latin typeface="Franklin Gothic Book"/>
              <a:cs typeface="Franklin Gothic Book"/>
            </a:endParaRPr>
          </a:p>
          <a:p>
            <a:pPr marL="481330" indent="-384810">
              <a:buFont typeface="Franklin Gothic Book"/>
              <a:buChar char="■"/>
              <a:tabLst>
                <a:tab pos="481330" algn="l"/>
                <a:tab pos="481965" algn="l"/>
              </a:tabLst>
            </a:pPr>
            <a:r>
              <a:rPr sz="2000" b="1" u="sng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Ultima</a:t>
            </a:r>
            <a:r>
              <a:rPr sz="2000" b="1" u="sng" spc="-4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b="1" u="sng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tappa</a:t>
            </a:r>
            <a:r>
              <a:rPr lang="it-IT"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(durata 5 ore)</a:t>
            </a:r>
            <a:endParaRPr sz="2000" u="sng" dirty="0">
              <a:latin typeface="Franklin Gothic Book"/>
              <a:cs typeface="Franklin Gothic Book"/>
            </a:endParaRPr>
          </a:p>
          <a:p>
            <a:pPr marL="1011555" lvl="1" indent="-384810">
              <a:lnSpc>
                <a:spcPct val="100000"/>
              </a:lnSpc>
              <a:spcBef>
                <a:spcPts val="45"/>
              </a:spcBef>
              <a:buFont typeface="Franklin Gothic Book"/>
              <a:buChar char="–"/>
              <a:tabLst>
                <a:tab pos="1011555" algn="l"/>
                <a:tab pos="1012190" algn="l"/>
              </a:tabLst>
            </a:pPr>
            <a:r>
              <a:rPr sz="2000" i="1" spc="-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Premiazione</a:t>
            </a:r>
            <a:r>
              <a:rPr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dell</a:t>
            </a:r>
            <a:r>
              <a:rPr lang="it-IT"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e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i="1" spc="-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miglior</a:t>
            </a:r>
            <a:r>
              <a:rPr lang="it-IT"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i</a:t>
            </a:r>
            <a:r>
              <a:rPr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i="1" spc="-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propost</a:t>
            </a:r>
            <a:r>
              <a:rPr lang="it-IT"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e</a:t>
            </a:r>
            <a:r>
              <a:rPr sz="2000" i="1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i="1" dirty="0">
                <a:solidFill>
                  <a:srgbClr val="1F487C"/>
                </a:solidFill>
                <a:latin typeface="Franklin Gothic Book"/>
                <a:cs typeface="Franklin Gothic Book"/>
              </a:rPr>
              <a:t>di</a:t>
            </a:r>
            <a:r>
              <a:rPr sz="2000" i="1" spc="-1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i="1" spc="5" dirty="0">
                <a:solidFill>
                  <a:srgbClr val="1F487C"/>
                </a:solidFill>
                <a:latin typeface="Franklin Gothic Book"/>
                <a:cs typeface="Franklin Gothic Book"/>
              </a:rPr>
              <a:t>Startup</a:t>
            </a:r>
            <a:endParaRPr sz="2000" dirty="0">
              <a:latin typeface="Franklin Gothic Book"/>
              <a:cs typeface="Franklin Gothic Book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07136" y="0"/>
            <a:ext cx="11485245" cy="6858000"/>
          </a:xfrm>
          <a:custGeom>
            <a:avLst/>
            <a:gdLst/>
            <a:ahLst/>
            <a:cxnLst/>
            <a:rect l="l" t="t" r="r" b="b"/>
            <a:pathLst>
              <a:path w="11485245" h="6858000">
                <a:moveTo>
                  <a:pt x="0" y="6858000"/>
                </a:moveTo>
                <a:lnTo>
                  <a:pt x="11484864" y="6858000"/>
                </a:lnTo>
                <a:lnTo>
                  <a:pt x="11484864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478790" cy="6858000"/>
          </a:xfrm>
          <a:custGeom>
            <a:avLst/>
            <a:gdLst/>
            <a:ahLst/>
            <a:cxnLst/>
            <a:rect l="l" t="t" r="r" b="b"/>
            <a:pathLst>
              <a:path w="478790" h="6858000">
                <a:moveTo>
                  <a:pt x="0" y="6858000"/>
                </a:moveTo>
                <a:lnTo>
                  <a:pt x="478536" y="6858000"/>
                </a:lnTo>
                <a:lnTo>
                  <a:pt x="478536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8536" y="0"/>
            <a:ext cx="228600" cy="6858000"/>
          </a:xfrm>
          <a:custGeom>
            <a:avLst/>
            <a:gdLst/>
            <a:ahLst/>
            <a:cxnLst/>
            <a:rect l="l" t="t" r="r" b="b"/>
            <a:pathLst>
              <a:path w="228600" h="6858000">
                <a:moveTo>
                  <a:pt x="228600" y="0"/>
                </a:moveTo>
                <a:lnTo>
                  <a:pt x="0" y="0"/>
                </a:lnTo>
                <a:lnTo>
                  <a:pt x="0" y="6858000"/>
                </a:lnTo>
                <a:lnTo>
                  <a:pt x="228600" y="6858000"/>
                </a:lnTo>
                <a:lnTo>
                  <a:pt x="228600" y="0"/>
                </a:lnTo>
                <a:close/>
              </a:path>
            </a:pathLst>
          </a:custGeom>
          <a:solidFill>
            <a:srgbClr val="1F4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450594" y="627633"/>
            <a:ext cx="5963920" cy="1294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4990"/>
              </a:lnSpc>
              <a:spcBef>
                <a:spcPts val="105"/>
              </a:spcBef>
            </a:pPr>
            <a:r>
              <a:rPr lang="it-IT" sz="4400" i="0" spc="25" dirty="0">
                <a:solidFill>
                  <a:srgbClr val="1F487C"/>
                </a:solidFill>
                <a:latin typeface="Franklin Gothic Book"/>
                <a:cs typeface="Franklin Gothic Book"/>
              </a:rPr>
              <a:t>Prima </a:t>
            </a:r>
            <a:r>
              <a:rPr sz="4400" i="0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tappa</a:t>
            </a:r>
            <a:endParaRPr sz="4400" dirty="0">
              <a:latin typeface="Franklin Gothic Book"/>
              <a:cs typeface="Franklin Gothic Book"/>
            </a:endParaRPr>
          </a:p>
          <a:p>
            <a:pPr marL="12700">
              <a:lnSpc>
                <a:spcPts val="4990"/>
              </a:lnSpc>
            </a:pPr>
            <a:r>
              <a:rPr sz="4400" i="0" spc="15" dirty="0">
                <a:solidFill>
                  <a:srgbClr val="1F487C"/>
                </a:solidFill>
                <a:latin typeface="Franklin Gothic Book"/>
                <a:cs typeface="Franklin Gothic Book"/>
              </a:rPr>
              <a:t>Startup </a:t>
            </a:r>
            <a:r>
              <a:rPr sz="4400" i="0" dirty="0">
                <a:solidFill>
                  <a:srgbClr val="1F487C"/>
                </a:solidFill>
                <a:latin typeface="Franklin Gothic Book"/>
                <a:cs typeface="Franklin Gothic Book"/>
              </a:rPr>
              <a:t>e </a:t>
            </a:r>
            <a:r>
              <a:rPr sz="4400" i="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gruppi </a:t>
            </a:r>
            <a:r>
              <a:rPr sz="4400" i="0" dirty="0">
                <a:solidFill>
                  <a:srgbClr val="1F487C"/>
                </a:solidFill>
                <a:latin typeface="Franklin Gothic Book"/>
                <a:cs typeface="Franklin Gothic Book"/>
              </a:rPr>
              <a:t>di</a:t>
            </a:r>
            <a:r>
              <a:rPr sz="4400" i="0" spc="-6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4400" i="0" spc="-45" dirty="0">
                <a:solidFill>
                  <a:srgbClr val="1F487C"/>
                </a:solidFill>
                <a:latin typeface="Franklin Gothic Book"/>
                <a:cs typeface="Franklin Gothic Book"/>
              </a:rPr>
              <a:t>lavoro</a:t>
            </a:r>
            <a:endParaRPr sz="4400" dirty="0">
              <a:latin typeface="Franklin Gothic Book"/>
              <a:cs typeface="Franklin Gothic Boo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50594" y="2289175"/>
            <a:ext cx="4856480" cy="3465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1F487C"/>
                </a:solidFill>
                <a:latin typeface="Franklin Gothic Book"/>
                <a:cs typeface="Franklin Gothic Book"/>
              </a:rPr>
              <a:t>Come si crea una </a:t>
            </a:r>
            <a:r>
              <a:rPr sz="2400" b="1" spc="10" dirty="0">
                <a:solidFill>
                  <a:srgbClr val="1F487C"/>
                </a:solidFill>
                <a:latin typeface="Franklin Gothic Book"/>
                <a:cs typeface="Franklin Gothic Book"/>
              </a:rPr>
              <a:t>startup</a:t>
            </a:r>
            <a:r>
              <a:rPr sz="2400" b="1" spc="-13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400" b="1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innovativa</a:t>
            </a:r>
            <a:endParaRPr sz="24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950">
              <a:latin typeface="Franklin Gothic Book"/>
              <a:cs typeface="Franklin Gothic Book"/>
            </a:endParaRPr>
          </a:p>
          <a:p>
            <a:pPr marL="396240" indent="-384175">
              <a:lnSpc>
                <a:spcPct val="100000"/>
              </a:lnSpc>
              <a:spcBef>
                <a:spcPts val="5"/>
              </a:spcBef>
              <a:buChar char="■"/>
              <a:tabLst>
                <a:tab pos="396240" algn="l"/>
                <a:tab pos="396875" algn="l"/>
              </a:tabLst>
            </a:pP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Definire </a:t>
            </a:r>
            <a:r>
              <a:rPr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un’idea di</a:t>
            </a:r>
            <a:r>
              <a:rPr sz="2000" spc="-1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Business</a:t>
            </a:r>
            <a:endParaRPr sz="2000">
              <a:latin typeface="Franklin Gothic Book"/>
              <a:cs typeface="Franklin Gothic Book"/>
            </a:endParaRPr>
          </a:p>
          <a:p>
            <a:pPr marL="396240" indent="-384175">
              <a:lnSpc>
                <a:spcPct val="100000"/>
              </a:lnSpc>
              <a:spcBef>
                <a:spcPts val="1055"/>
              </a:spcBef>
              <a:buChar char="■"/>
              <a:tabLst>
                <a:tab pos="396240" algn="l"/>
                <a:tab pos="396875" algn="l"/>
              </a:tabLst>
            </a:pP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Redigere un Business</a:t>
            </a:r>
            <a:r>
              <a:rPr sz="2000" spc="-2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Plan</a:t>
            </a:r>
            <a:endParaRPr sz="2000">
              <a:latin typeface="Franklin Gothic Book"/>
              <a:cs typeface="Franklin Gothic Book"/>
            </a:endParaRPr>
          </a:p>
          <a:p>
            <a:pPr marL="396240" indent="-384175">
              <a:lnSpc>
                <a:spcPct val="100000"/>
              </a:lnSpc>
              <a:spcBef>
                <a:spcPts val="1055"/>
              </a:spcBef>
              <a:buChar char="■"/>
              <a:tabLst>
                <a:tab pos="396240" algn="l"/>
                <a:tab pos="396875" algn="l"/>
              </a:tabLst>
            </a:pPr>
            <a:r>
              <a:rPr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Il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Marketing</a:t>
            </a:r>
            <a:endParaRPr sz="2000">
              <a:latin typeface="Franklin Gothic Book"/>
              <a:cs typeface="Franklin Gothic Book"/>
            </a:endParaRPr>
          </a:p>
          <a:p>
            <a:pPr marL="396240" indent="-384175">
              <a:lnSpc>
                <a:spcPct val="100000"/>
              </a:lnSpc>
              <a:spcBef>
                <a:spcPts val="1060"/>
              </a:spcBef>
              <a:buChar char="■"/>
              <a:tabLst>
                <a:tab pos="396240" algn="l"/>
                <a:tab pos="396875" algn="l"/>
              </a:tabLst>
            </a:pPr>
            <a:r>
              <a:rPr sz="2000" spc="-15" dirty="0">
                <a:solidFill>
                  <a:srgbClr val="1F487C"/>
                </a:solidFill>
                <a:latin typeface="Franklin Gothic Book"/>
                <a:cs typeface="Franklin Gothic Book"/>
              </a:rPr>
              <a:t>L’organizzazione</a:t>
            </a:r>
            <a:endParaRPr sz="2000">
              <a:latin typeface="Franklin Gothic Book"/>
              <a:cs typeface="Franklin Gothic Book"/>
            </a:endParaRPr>
          </a:p>
          <a:p>
            <a:pPr marL="396240" indent="-384175">
              <a:lnSpc>
                <a:spcPct val="100000"/>
              </a:lnSpc>
              <a:spcBef>
                <a:spcPts val="1055"/>
              </a:spcBef>
              <a:buChar char="■"/>
              <a:tabLst>
                <a:tab pos="396240" algn="l"/>
                <a:tab pos="396875" algn="l"/>
              </a:tabLst>
            </a:pPr>
            <a:r>
              <a:rPr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I </a:t>
            </a:r>
            <a:r>
              <a:rPr sz="20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fondi: </a:t>
            </a:r>
            <a:r>
              <a:rPr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come 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finanziare </a:t>
            </a:r>
            <a:r>
              <a:rPr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la 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propria</a:t>
            </a:r>
            <a:r>
              <a:rPr sz="2000" spc="-3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idea</a:t>
            </a:r>
            <a:endParaRPr sz="2000">
              <a:latin typeface="Franklin Gothic Book"/>
              <a:cs typeface="Franklin Gothic Book"/>
            </a:endParaRPr>
          </a:p>
          <a:p>
            <a:pPr marL="396240" indent="-384175">
              <a:lnSpc>
                <a:spcPct val="100000"/>
              </a:lnSpc>
              <a:spcBef>
                <a:spcPts val="1055"/>
              </a:spcBef>
              <a:buChar char="■"/>
              <a:tabLst>
                <a:tab pos="396240" algn="l"/>
                <a:tab pos="396875" algn="l"/>
              </a:tabLst>
            </a:pPr>
            <a:r>
              <a:rPr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La comunicazione: creare 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uno</a:t>
            </a:r>
            <a:r>
              <a:rPr sz="2000" spc="-5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storytelling</a:t>
            </a:r>
            <a:endParaRPr sz="2000">
              <a:latin typeface="Franklin Gothic Book"/>
              <a:cs typeface="Franklin Gothic Book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577583" y="3092195"/>
            <a:ext cx="5614416" cy="3188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07136" y="0"/>
            <a:ext cx="11485245" cy="6858000"/>
          </a:xfrm>
          <a:custGeom>
            <a:avLst/>
            <a:gdLst/>
            <a:ahLst/>
            <a:cxnLst/>
            <a:rect l="l" t="t" r="r" b="b"/>
            <a:pathLst>
              <a:path w="11485245" h="6858000">
                <a:moveTo>
                  <a:pt x="0" y="6858000"/>
                </a:moveTo>
                <a:lnTo>
                  <a:pt x="11484864" y="6858000"/>
                </a:lnTo>
                <a:lnTo>
                  <a:pt x="11484864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478790" cy="6858000"/>
          </a:xfrm>
          <a:custGeom>
            <a:avLst/>
            <a:gdLst/>
            <a:ahLst/>
            <a:cxnLst/>
            <a:rect l="l" t="t" r="r" b="b"/>
            <a:pathLst>
              <a:path w="478790" h="6858000">
                <a:moveTo>
                  <a:pt x="0" y="6858000"/>
                </a:moveTo>
                <a:lnTo>
                  <a:pt x="478536" y="6858000"/>
                </a:lnTo>
                <a:lnTo>
                  <a:pt x="478536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8536" y="0"/>
            <a:ext cx="228600" cy="6858000"/>
          </a:xfrm>
          <a:custGeom>
            <a:avLst/>
            <a:gdLst/>
            <a:ahLst/>
            <a:cxnLst/>
            <a:rect l="l" t="t" r="r" b="b"/>
            <a:pathLst>
              <a:path w="228600" h="6858000">
                <a:moveTo>
                  <a:pt x="228600" y="0"/>
                </a:moveTo>
                <a:lnTo>
                  <a:pt x="0" y="0"/>
                </a:lnTo>
                <a:lnTo>
                  <a:pt x="0" y="6858000"/>
                </a:lnTo>
                <a:lnTo>
                  <a:pt x="228600" y="6858000"/>
                </a:lnTo>
                <a:lnTo>
                  <a:pt x="228600" y="0"/>
                </a:lnTo>
                <a:close/>
              </a:path>
            </a:pathLst>
          </a:custGeom>
          <a:solidFill>
            <a:srgbClr val="1F4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608009" y="1981200"/>
            <a:ext cx="15360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Green</a:t>
            </a:r>
            <a:r>
              <a:rPr sz="1800" spc="-5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18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Economy</a:t>
            </a:r>
            <a:endParaRPr sz="1800" dirty="0">
              <a:latin typeface="Franklin Gothic Book"/>
              <a:cs typeface="Franklin Gothic Book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722052" y="1546742"/>
            <a:ext cx="2499360" cy="16474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278368" y="1543811"/>
            <a:ext cx="3336035" cy="24856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1052271" y="100076"/>
            <a:ext cx="619760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4400" i="0" spc="-5" dirty="0">
                <a:solidFill>
                  <a:srgbClr val="1F487C"/>
                </a:solidFill>
              </a:rPr>
              <a:t>II e III tappa</a:t>
            </a:r>
            <a:r>
              <a:rPr sz="4400" i="0" dirty="0">
                <a:solidFill>
                  <a:srgbClr val="1F487C"/>
                </a:solidFill>
                <a:latin typeface="Franklin Gothic Book"/>
                <a:cs typeface="Franklin Gothic Book"/>
              </a:rPr>
              <a:t>: Le</a:t>
            </a:r>
            <a:r>
              <a:rPr sz="4400" i="0" spc="-9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4400" i="0" dirty="0">
                <a:solidFill>
                  <a:srgbClr val="1F487C"/>
                </a:solidFill>
                <a:latin typeface="Franklin Gothic Book"/>
                <a:cs typeface="Franklin Gothic Book"/>
              </a:rPr>
              <a:t>economie</a:t>
            </a:r>
            <a:endParaRPr sz="4400" dirty="0">
              <a:latin typeface="Franklin Gothic Book"/>
              <a:cs typeface="Franklin Gothic Boo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095993" y="4530344"/>
            <a:ext cx="16859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Circular</a:t>
            </a:r>
            <a:r>
              <a:rPr sz="1800" spc="-4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18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Economy</a:t>
            </a:r>
            <a:endParaRPr sz="1800">
              <a:latin typeface="Franklin Gothic Book"/>
              <a:cs typeface="Franklin Gothic Book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4602480" cy="6858000"/>
            <a:chOff x="0" y="0"/>
            <a:chExt cx="460248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4373879" cy="685799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373879" y="0"/>
              <a:ext cx="228600" cy="6858000"/>
            </a:xfrm>
            <a:custGeom>
              <a:avLst/>
              <a:gdLst/>
              <a:ahLst/>
              <a:cxnLst/>
              <a:rect l="l" t="t" r="r" b="b"/>
              <a:pathLst>
                <a:path w="228600" h="6858000">
                  <a:moveTo>
                    <a:pt x="2286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228600" y="6858000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rgbClr val="1F48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5180203" y="2160244"/>
            <a:ext cx="5597525" cy="3232785"/>
          </a:xfrm>
          <a:prstGeom prst="rect">
            <a:avLst/>
          </a:prstGeom>
        </p:spPr>
        <p:txBody>
          <a:bodyPr vert="horz" wrap="square" lIns="0" tIns="146685" rIns="0" bIns="0" rtlCol="0">
            <a:spAutoFit/>
          </a:bodyPr>
          <a:lstStyle/>
          <a:p>
            <a:pPr marL="396240" indent="-384175">
              <a:lnSpc>
                <a:spcPct val="100000"/>
              </a:lnSpc>
              <a:spcBef>
                <a:spcPts val="1155"/>
              </a:spcBef>
              <a:buChar char="■"/>
              <a:tabLst>
                <a:tab pos="396240" algn="l"/>
                <a:tab pos="396875" algn="l"/>
              </a:tabLst>
            </a:pP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Cos’è </a:t>
            </a:r>
            <a:r>
              <a:rPr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la </a:t>
            </a:r>
            <a:r>
              <a:rPr sz="20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Silver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 Economy</a:t>
            </a:r>
            <a:endParaRPr sz="2000">
              <a:latin typeface="Franklin Gothic Book"/>
              <a:cs typeface="Franklin Gothic Book"/>
            </a:endParaRPr>
          </a:p>
          <a:p>
            <a:pPr marL="396240" indent="-384175">
              <a:lnSpc>
                <a:spcPct val="100000"/>
              </a:lnSpc>
              <a:spcBef>
                <a:spcPts val="1055"/>
              </a:spcBef>
              <a:buChar char="■"/>
              <a:tabLst>
                <a:tab pos="396240" algn="l"/>
                <a:tab pos="396875" algn="l"/>
              </a:tabLst>
            </a:pPr>
            <a:r>
              <a:rPr sz="2000" spc="-15" dirty="0">
                <a:solidFill>
                  <a:srgbClr val="1F487C"/>
                </a:solidFill>
                <a:latin typeface="Franklin Gothic Book"/>
                <a:cs typeface="Franklin Gothic Book"/>
              </a:rPr>
              <a:t>Perché 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sta divenendo sempre più</a:t>
            </a:r>
            <a:r>
              <a:rPr sz="2000" spc="-5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importante</a:t>
            </a:r>
            <a:endParaRPr sz="2000">
              <a:latin typeface="Franklin Gothic Book"/>
              <a:cs typeface="Franklin Gothic Book"/>
            </a:endParaRPr>
          </a:p>
          <a:p>
            <a:pPr marL="396240" indent="-384175">
              <a:lnSpc>
                <a:spcPct val="100000"/>
              </a:lnSpc>
              <a:spcBef>
                <a:spcPts val="1060"/>
              </a:spcBef>
              <a:buChar char="■"/>
              <a:tabLst>
                <a:tab pos="396240" algn="l"/>
                <a:tab pos="396875" algn="l"/>
                <a:tab pos="1297305" algn="l"/>
              </a:tabLst>
            </a:pPr>
            <a:r>
              <a:rPr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Il</a:t>
            </a:r>
            <a:r>
              <a:rPr sz="2000" spc="1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Silver	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Economy</a:t>
            </a:r>
            <a:r>
              <a:rPr sz="2000" spc="-3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Forum</a:t>
            </a:r>
            <a:endParaRPr sz="2000">
              <a:latin typeface="Franklin Gothic Book"/>
              <a:cs typeface="Franklin Gothic Book"/>
            </a:endParaRPr>
          </a:p>
          <a:p>
            <a:pPr marL="396240" marR="5080" indent="-384175">
              <a:lnSpc>
                <a:spcPts val="2260"/>
              </a:lnSpc>
              <a:spcBef>
                <a:spcPts val="1245"/>
              </a:spcBef>
              <a:buChar char="■"/>
              <a:tabLst>
                <a:tab pos="396240" algn="l"/>
                <a:tab pos="396875" algn="l"/>
              </a:tabLst>
            </a:pP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Quali </a:t>
            </a:r>
            <a:r>
              <a:rPr sz="2000" spc="5" dirty="0">
                <a:solidFill>
                  <a:srgbClr val="1F487C"/>
                </a:solidFill>
                <a:latin typeface="Franklin Gothic Book"/>
                <a:cs typeface="Franklin Gothic Book"/>
              </a:rPr>
              <a:t>opportunità </a:t>
            </a:r>
            <a:r>
              <a:rPr sz="2000" spc="10" dirty="0">
                <a:solidFill>
                  <a:srgbClr val="1F487C"/>
                </a:solidFill>
                <a:latin typeface="Franklin Gothic Book"/>
                <a:cs typeface="Franklin Gothic Book"/>
              </a:rPr>
              <a:t>offre 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il nascente </a:t>
            </a:r>
            <a:r>
              <a:rPr sz="2000" spc="-15" dirty="0">
                <a:solidFill>
                  <a:srgbClr val="1F487C"/>
                </a:solidFill>
                <a:latin typeface="Franklin Gothic Book"/>
                <a:cs typeface="Franklin Gothic Book"/>
              </a:rPr>
              <a:t>mercato 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della  </a:t>
            </a:r>
            <a:r>
              <a:rPr sz="20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Silver</a:t>
            </a:r>
            <a:r>
              <a:rPr sz="2000" spc="1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Economy</a:t>
            </a:r>
            <a:endParaRPr sz="2000">
              <a:latin typeface="Franklin Gothic Book"/>
              <a:cs typeface="Franklin Gothic Book"/>
            </a:endParaRPr>
          </a:p>
          <a:p>
            <a:pPr marL="396240" indent="-384175">
              <a:lnSpc>
                <a:spcPts val="2330"/>
              </a:lnSpc>
              <a:spcBef>
                <a:spcPts val="1000"/>
              </a:spcBef>
              <a:buChar char="■"/>
              <a:tabLst>
                <a:tab pos="396240" algn="l"/>
                <a:tab pos="396875" algn="l"/>
              </a:tabLst>
            </a:pPr>
            <a:r>
              <a:rPr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Le 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tecnologie </a:t>
            </a:r>
            <a:r>
              <a:rPr sz="2000" spc="-15" dirty="0">
                <a:solidFill>
                  <a:srgbClr val="1F487C"/>
                </a:solidFill>
                <a:latin typeface="Franklin Gothic Book"/>
                <a:cs typeface="Franklin Gothic Book"/>
              </a:rPr>
              <a:t>innovative </a:t>
            </a:r>
            <a:r>
              <a:rPr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al servizio della </a:t>
            </a:r>
            <a:r>
              <a:rPr sz="20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Silver</a:t>
            </a:r>
            <a:endParaRPr sz="2000">
              <a:latin typeface="Franklin Gothic Book"/>
              <a:cs typeface="Franklin Gothic Book"/>
            </a:endParaRPr>
          </a:p>
          <a:p>
            <a:pPr marL="396240">
              <a:lnSpc>
                <a:spcPts val="2330"/>
              </a:lnSpc>
            </a:pP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Economy</a:t>
            </a:r>
            <a:endParaRPr sz="2000">
              <a:latin typeface="Franklin Gothic Book"/>
              <a:cs typeface="Franklin Gothic Book"/>
            </a:endParaRPr>
          </a:p>
          <a:p>
            <a:pPr marL="396240" indent="-384175">
              <a:lnSpc>
                <a:spcPct val="100000"/>
              </a:lnSpc>
              <a:spcBef>
                <a:spcPts val="1055"/>
              </a:spcBef>
              <a:buChar char="■"/>
              <a:tabLst>
                <a:tab pos="396240" algn="l"/>
                <a:tab pos="396875" algn="l"/>
              </a:tabLst>
            </a:pPr>
            <a:r>
              <a:rPr sz="20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Un 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caso </a:t>
            </a:r>
            <a:r>
              <a:rPr sz="2000" dirty="0">
                <a:solidFill>
                  <a:srgbClr val="1F487C"/>
                </a:solidFill>
                <a:latin typeface="Franklin Gothic Book"/>
                <a:cs typeface="Franklin Gothic Book"/>
              </a:rPr>
              <a:t>di</a:t>
            </a:r>
            <a:r>
              <a:rPr sz="2000" spc="1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studio</a:t>
            </a:r>
            <a:endParaRPr sz="2000">
              <a:latin typeface="Franklin Gothic Book"/>
              <a:cs typeface="Franklin Gothic Book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180203" y="627633"/>
            <a:ext cx="4295775" cy="65466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4990"/>
              </a:lnSpc>
            </a:pPr>
            <a:r>
              <a:rPr sz="4400" i="0" dirty="0">
                <a:solidFill>
                  <a:srgbClr val="1F487C"/>
                </a:solidFill>
                <a:latin typeface="Franklin Gothic Book"/>
                <a:cs typeface="Franklin Gothic Book"/>
              </a:rPr>
              <a:t>La </a:t>
            </a:r>
            <a:r>
              <a:rPr sz="4400" i="0" spc="-20" dirty="0">
                <a:solidFill>
                  <a:srgbClr val="1F487C"/>
                </a:solidFill>
                <a:latin typeface="Franklin Gothic Book"/>
                <a:cs typeface="Franklin Gothic Book"/>
              </a:rPr>
              <a:t>Silver</a:t>
            </a:r>
            <a:r>
              <a:rPr sz="4400" i="0" spc="-7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4400" i="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Economy</a:t>
            </a:r>
            <a:endParaRPr sz="4400" dirty="0">
              <a:latin typeface="Franklin Gothic Book"/>
              <a:cs typeface="Franklin Gothic Book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07136" y="0"/>
            <a:ext cx="11485245" cy="6858000"/>
          </a:xfrm>
          <a:custGeom>
            <a:avLst/>
            <a:gdLst/>
            <a:ahLst/>
            <a:cxnLst/>
            <a:rect l="l" t="t" r="r" b="b"/>
            <a:pathLst>
              <a:path w="11485245" h="6858000">
                <a:moveTo>
                  <a:pt x="0" y="6858000"/>
                </a:moveTo>
                <a:lnTo>
                  <a:pt x="11484864" y="6858000"/>
                </a:lnTo>
                <a:lnTo>
                  <a:pt x="11484864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478790" cy="6858000"/>
          </a:xfrm>
          <a:custGeom>
            <a:avLst/>
            <a:gdLst/>
            <a:ahLst/>
            <a:cxnLst/>
            <a:rect l="l" t="t" r="r" b="b"/>
            <a:pathLst>
              <a:path w="478790" h="6858000">
                <a:moveTo>
                  <a:pt x="0" y="6858000"/>
                </a:moveTo>
                <a:lnTo>
                  <a:pt x="478536" y="6858000"/>
                </a:lnTo>
                <a:lnTo>
                  <a:pt x="478536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4" name="object 4"/>
          <p:cNvGrpSpPr/>
          <p:nvPr/>
        </p:nvGrpSpPr>
        <p:grpSpPr>
          <a:xfrm>
            <a:off x="478536" y="0"/>
            <a:ext cx="11713845" cy="6858000"/>
            <a:chOff x="478536" y="0"/>
            <a:chExt cx="11713845" cy="6858000"/>
          </a:xfrm>
        </p:grpSpPr>
        <p:sp>
          <p:nvSpPr>
            <p:cNvPr id="5" name="object 5"/>
            <p:cNvSpPr/>
            <p:nvPr/>
          </p:nvSpPr>
          <p:spPr>
            <a:xfrm>
              <a:off x="478536" y="0"/>
              <a:ext cx="228600" cy="6858000"/>
            </a:xfrm>
            <a:custGeom>
              <a:avLst/>
              <a:gdLst/>
              <a:ahLst/>
              <a:cxnLst/>
              <a:rect l="l" t="t" r="r" b="b"/>
              <a:pathLst>
                <a:path w="228600" h="6858000">
                  <a:moveTo>
                    <a:pt x="2286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228600" y="6858000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rgbClr val="1F487C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743711" y="0"/>
              <a:ext cx="11448288" cy="665835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82712" y="960119"/>
            <a:ext cx="284480" cy="3354070"/>
          </a:xfrm>
          <a:custGeom>
            <a:avLst/>
            <a:gdLst/>
            <a:ahLst/>
            <a:cxnLst/>
            <a:rect l="l" t="t" r="r" b="b"/>
            <a:pathLst>
              <a:path w="284479" h="3354070">
                <a:moveTo>
                  <a:pt x="284480" y="0"/>
                </a:moveTo>
                <a:lnTo>
                  <a:pt x="0" y="0"/>
                </a:lnTo>
                <a:lnTo>
                  <a:pt x="0" y="1270"/>
                </a:lnTo>
                <a:lnTo>
                  <a:pt x="0" y="3354070"/>
                </a:lnTo>
                <a:lnTo>
                  <a:pt x="284480" y="3354070"/>
                </a:lnTo>
                <a:lnTo>
                  <a:pt x="284480" y="1270"/>
                </a:lnTo>
                <a:lnTo>
                  <a:pt x="284480" y="0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7982712" y="640079"/>
            <a:ext cx="2296795" cy="321310"/>
          </a:xfrm>
          <a:custGeom>
            <a:avLst/>
            <a:gdLst/>
            <a:ahLst/>
            <a:cxnLst/>
            <a:rect l="l" t="t" r="r" b="b"/>
            <a:pathLst>
              <a:path w="2296795" h="321309">
                <a:moveTo>
                  <a:pt x="2296655" y="320040"/>
                </a:moveTo>
                <a:lnTo>
                  <a:pt x="2296515" y="320040"/>
                </a:lnTo>
                <a:lnTo>
                  <a:pt x="2296515" y="266700"/>
                </a:lnTo>
                <a:lnTo>
                  <a:pt x="2296439" y="54610"/>
                </a:lnTo>
                <a:lnTo>
                  <a:pt x="2296312" y="54610"/>
                </a:lnTo>
                <a:lnTo>
                  <a:pt x="2296312" y="0"/>
                </a:lnTo>
                <a:lnTo>
                  <a:pt x="0" y="0"/>
                </a:lnTo>
                <a:lnTo>
                  <a:pt x="0" y="54610"/>
                </a:lnTo>
                <a:lnTo>
                  <a:pt x="0" y="266700"/>
                </a:lnTo>
                <a:lnTo>
                  <a:pt x="0" y="320040"/>
                </a:lnTo>
                <a:lnTo>
                  <a:pt x="731621" y="320040"/>
                </a:lnTo>
                <a:lnTo>
                  <a:pt x="731621" y="321310"/>
                </a:lnTo>
                <a:lnTo>
                  <a:pt x="2296655" y="321310"/>
                </a:lnTo>
                <a:lnTo>
                  <a:pt x="2296655" y="320040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8680450" y="2091664"/>
            <a:ext cx="2771775" cy="2049780"/>
          </a:xfrm>
          <a:prstGeom prst="rect">
            <a:avLst/>
          </a:prstGeom>
        </p:spPr>
        <p:txBody>
          <a:bodyPr vert="horz" wrap="square" lIns="0" tIns="146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5"/>
              </a:spcBef>
            </a:pPr>
            <a:r>
              <a:rPr sz="2000" b="1" spc="-5" dirty="0">
                <a:solidFill>
                  <a:srgbClr val="FF0000"/>
                </a:solidFill>
                <a:latin typeface="Franklin Gothic Book"/>
                <a:cs typeface="Franklin Gothic Book"/>
              </a:rPr>
              <a:t>Uno </a:t>
            </a:r>
            <a:r>
              <a:rPr sz="2000" b="1" spc="-10" dirty="0">
                <a:solidFill>
                  <a:srgbClr val="FF0000"/>
                </a:solidFill>
                <a:latin typeface="Franklin Gothic Book"/>
                <a:cs typeface="Franklin Gothic Book"/>
              </a:rPr>
              <a:t>spunto </a:t>
            </a:r>
            <a:r>
              <a:rPr sz="2000" b="1" dirty="0">
                <a:solidFill>
                  <a:srgbClr val="FF0000"/>
                </a:solidFill>
                <a:latin typeface="Franklin Gothic Book"/>
                <a:cs typeface="Franklin Gothic Book"/>
              </a:rPr>
              <a:t>di</a:t>
            </a:r>
            <a:r>
              <a:rPr sz="2000" b="1" spc="-35" dirty="0">
                <a:solidFill>
                  <a:srgbClr val="FF0000"/>
                </a:solidFill>
                <a:latin typeface="Franklin Gothic Book"/>
                <a:cs typeface="Franklin Gothic Book"/>
              </a:rPr>
              <a:t> </a:t>
            </a:r>
            <a:r>
              <a:rPr sz="2000" b="1" spc="-5" dirty="0">
                <a:solidFill>
                  <a:srgbClr val="FF0000"/>
                </a:solidFill>
                <a:latin typeface="Franklin Gothic Book"/>
                <a:cs typeface="Franklin Gothic Book"/>
              </a:rPr>
              <a:t>riflessione:</a:t>
            </a:r>
            <a:endParaRPr sz="2000" b="1" dirty="0">
              <a:solidFill>
                <a:srgbClr val="FF0000"/>
              </a:solidFill>
              <a:latin typeface="Franklin Gothic Book"/>
              <a:cs typeface="Franklin Gothic Book"/>
            </a:endParaRPr>
          </a:p>
          <a:p>
            <a:pPr marL="12700" marR="5080" algn="just">
              <a:lnSpc>
                <a:spcPct val="94000"/>
              </a:lnSpc>
              <a:spcBef>
                <a:spcPts val="1200"/>
              </a:spcBef>
            </a:pPr>
            <a:r>
              <a:rPr sz="2000" b="1" spc="-25" dirty="0">
                <a:solidFill>
                  <a:schemeClr val="tx2"/>
                </a:solidFill>
                <a:latin typeface="Franklin Gothic Book"/>
                <a:cs typeface="Franklin Gothic Book"/>
              </a:rPr>
              <a:t>L’andamento </a:t>
            </a:r>
            <a:r>
              <a:rPr sz="2000" b="1" dirty="0">
                <a:solidFill>
                  <a:schemeClr val="tx2"/>
                </a:solidFill>
                <a:latin typeface="Franklin Gothic Book"/>
                <a:cs typeface="Franklin Gothic Book"/>
              </a:rPr>
              <a:t>dei</a:t>
            </a:r>
            <a:r>
              <a:rPr sz="2000" b="1" spc="-95" dirty="0">
                <a:solidFill>
                  <a:schemeClr val="tx2"/>
                </a:solidFill>
                <a:latin typeface="Franklin Gothic Book"/>
                <a:cs typeface="Franklin Gothic Book"/>
              </a:rPr>
              <a:t> </a:t>
            </a:r>
            <a:r>
              <a:rPr sz="2000" b="1" dirty="0">
                <a:solidFill>
                  <a:schemeClr val="tx2"/>
                </a:solidFill>
                <a:latin typeface="Franklin Gothic Book"/>
                <a:cs typeface="Franklin Gothic Book"/>
              </a:rPr>
              <a:t>consumi  </a:t>
            </a:r>
            <a:r>
              <a:rPr sz="2000" b="1" spc="-5" dirty="0">
                <a:solidFill>
                  <a:schemeClr val="tx2"/>
                </a:solidFill>
                <a:latin typeface="Franklin Gothic Book"/>
                <a:cs typeface="Franklin Gothic Book"/>
              </a:rPr>
              <a:t>familiari </a:t>
            </a:r>
            <a:r>
              <a:rPr sz="2000" b="1" dirty="0">
                <a:solidFill>
                  <a:schemeClr val="tx2"/>
                </a:solidFill>
                <a:latin typeface="Franklin Gothic Book"/>
                <a:cs typeface="Franklin Gothic Book"/>
              </a:rPr>
              <a:t>negli </a:t>
            </a:r>
            <a:r>
              <a:rPr sz="2000" b="1" spc="-5" dirty="0">
                <a:solidFill>
                  <a:schemeClr val="tx2"/>
                </a:solidFill>
                <a:latin typeface="Franklin Gothic Book"/>
                <a:cs typeface="Franklin Gothic Book"/>
              </a:rPr>
              <a:t>ultimi 30  </a:t>
            </a:r>
            <a:r>
              <a:rPr sz="2000" b="1" dirty="0">
                <a:solidFill>
                  <a:schemeClr val="tx2"/>
                </a:solidFill>
                <a:latin typeface="Franklin Gothic Book"/>
                <a:cs typeface="Franklin Gothic Book"/>
              </a:rPr>
              <a:t>anni, </a:t>
            </a:r>
            <a:r>
              <a:rPr sz="2000" b="1" spc="-5" dirty="0">
                <a:solidFill>
                  <a:schemeClr val="tx2"/>
                </a:solidFill>
                <a:latin typeface="Franklin Gothic Book"/>
                <a:cs typeface="Franklin Gothic Book"/>
              </a:rPr>
              <a:t>analizzato per  </a:t>
            </a:r>
            <a:r>
              <a:rPr sz="2000" b="1" spc="-10" dirty="0">
                <a:solidFill>
                  <a:schemeClr val="tx2"/>
                </a:solidFill>
                <a:latin typeface="Franklin Gothic Book"/>
                <a:cs typeface="Franklin Gothic Book"/>
              </a:rPr>
              <a:t>giovani </a:t>
            </a:r>
            <a:r>
              <a:rPr sz="2000" b="1" dirty="0">
                <a:solidFill>
                  <a:schemeClr val="tx2"/>
                </a:solidFill>
                <a:latin typeface="Franklin Gothic Book"/>
                <a:cs typeface="Franklin Gothic Book"/>
              </a:rPr>
              <a:t>fino a </a:t>
            </a:r>
            <a:r>
              <a:rPr sz="2000" b="1" spc="-5" dirty="0">
                <a:solidFill>
                  <a:schemeClr val="tx2"/>
                </a:solidFill>
                <a:latin typeface="Franklin Gothic Book"/>
                <a:cs typeface="Franklin Gothic Book"/>
              </a:rPr>
              <a:t>34 </a:t>
            </a:r>
            <a:r>
              <a:rPr sz="2000" b="1" dirty="0">
                <a:solidFill>
                  <a:schemeClr val="tx2"/>
                </a:solidFill>
                <a:latin typeface="Franklin Gothic Book"/>
                <a:cs typeface="Franklin Gothic Book"/>
              </a:rPr>
              <a:t>anni ed  </a:t>
            </a:r>
            <a:r>
              <a:rPr sz="2000" b="1" spc="-20" dirty="0">
                <a:solidFill>
                  <a:schemeClr val="tx2"/>
                </a:solidFill>
                <a:latin typeface="Franklin Gothic Book"/>
                <a:cs typeface="Franklin Gothic Book"/>
              </a:rPr>
              <a:t>over</a:t>
            </a:r>
            <a:r>
              <a:rPr sz="2000" b="1" spc="-15" dirty="0">
                <a:solidFill>
                  <a:schemeClr val="tx2"/>
                </a:solidFill>
                <a:latin typeface="Franklin Gothic Book"/>
                <a:cs typeface="Franklin Gothic Book"/>
              </a:rPr>
              <a:t> </a:t>
            </a:r>
            <a:r>
              <a:rPr sz="2000" b="1" spc="-5" dirty="0">
                <a:solidFill>
                  <a:schemeClr val="tx2"/>
                </a:solidFill>
                <a:latin typeface="Franklin Gothic Book"/>
                <a:cs typeface="Franklin Gothic Book"/>
              </a:rPr>
              <a:t>65.</a:t>
            </a:r>
            <a:endParaRPr sz="2000" b="1" dirty="0">
              <a:solidFill>
                <a:schemeClr val="tx2"/>
              </a:solidFill>
              <a:latin typeface="Franklin Gothic Book"/>
              <a:cs typeface="Franklin Gothic Boo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680450" y="6016244"/>
            <a:ext cx="22504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5" dirty="0">
                <a:solidFill>
                  <a:srgbClr val="EDEBE0"/>
                </a:solidFill>
                <a:latin typeface="Franklin Gothic Book"/>
                <a:cs typeface="Franklin Gothic Book"/>
              </a:rPr>
              <a:t>Fonte: Studio</a:t>
            </a:r>
            <a:r>
              <a:rPr sz="1200" i="1" spc="-10" dirty="0">
                <a:solidFill>
                  <a:srgbClr val="EDEBE0"/>
                </a:solidFill>
                <a:latin typeface="Franklin Gothic Book"/>
                <a:cs typeface="Franklin Gothic Book"/>
              </a:rPr>
              <a:t> Censis-Tendercapital</a:t>
            </a:r>
            <a:endParaRPr sz="1200" dirty="0">
              <a:latin typeface="Franklin Gothic Book"/>
              <a:cs typeface="Franklin Gothic Book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450594" y="627633"/>
            <a:ext cx="4295775" cy="65466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4990"/>
              </a:lnSpc>
              <a:spcBef>
                <a:spcPts val="105"/>
              </a:spcBef>
            </a:pPr>
            <a:endParaRPr sz="4400" dirty="0">
              <a:latin typeface="Franklin Gothic Book"/>
              <a:cs typeface="Franklin Gothic Book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913988" y="2627505"/>
            <a:ext cx="5907290" cy="3336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07136" y="0"/>
            <a:ext cx="11485245" cy="6858000"/>
          </a:xfrm>
          <a:custGeom>
            <a:avLst/>
            <a:gdLst/>
            <a:ahLst/>
            <a:cxnLst/>
            <a:rect l="l" t="t" r="r" b="b"/>
            <a:pathLst>
              <a:path w="11485245" h="6858000">
                <a:moveTo>
                  <a:pt x="0" y="6858000"/>
                </a:moveTo>
                <a:lnTo>
                  <a:pt x="11484864" y="6858000"/>
                </a:lnTo>
                <a:lnTo>
                  <a:pt x="11484864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F487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478790" cy="6858000"/>
          </a:xfrm>
          <a:custGeom>
            <a:avLst/>
            <a:gdLst/>
            <a:ahLst/>
            <a:cxnLst/>
            <a:rect l="l" t="t" r="r" b="b"/>
            <a:pathLst>
              <a:path w="478790" h="6858000">
                <a:moveTo>
                  <a:pt x="0" y="6858000"/>
                </a:moveTo>
                <a:lnTo>
                  <a:pt x="478536" y="6858000"/>
                </a:lnTo>
                <a:lnTo>
                  <a:pt x="478536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F487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478536" y="0"/>
            <a:ext cx="228600" cy="6858000"/>
          </a:xfrm>
          <a:custGeom>
            <a:avLst/>
            <a:gdLst/>
            <a:ahLst/>
            <a:cxnLst/>
            <a:rect l="l" t="t" r="r" b="b"/>
            <a:pathLst>
              <a:path w="228600" h="6858000">
                <a:moveTo>
                  <a:pt x="228600" y="0"/>
                </a:moveTo>
                <a:lnTo>
                  <a:pt x="0" y="0"/>
                </a:lnTo>
                <a:lnTo>
                  <a:pt x="0" y="6858000"/>
                </a:lnTo>
                <a:lnTo>
                  <a:pt x="228600" y="6858000"/>
                </a:lnTo>
                <a:lnTo>
                  <a:pt x="228600" y="0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1344167" y="2511551"/>
            <a:ext cx="6112763" cy="32552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450594" y="627633"/>
            <a:ext cx="8881745" cy="1294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4990"/>
              </a:lnSpc>
              <a:spcBef>
                <a:spcPts val="105"/>
              </a:spcBef>
            </a:pPr>
            <a:r>
              <a:rPr sz="4400" i="0" spc="-55" dirty="0">
                <a:solidFill>
                  <a:srgbClr val="EDEBE0"/>
                </a:solidFill>
                <a:latin typeface="Franklin Gothic Book"/>
                <a:cs typeface="Franklin Gothic Book"/>
              </a:rPr>
              <a:t>Terza</a:t>
            </a:r>
            <a:r>
              <a:rPr sz="4400" i="0" spc="-10" dirty="0">
                <a:solidFill>
                  <a:srgbClr val="EDEBE0"/>
                </a:solidFill>
                <a:latin typeface="Franklin Gothic Book"/>
                <a:cs typeface="Franklin Gothic Book"/>
              </a:rPr>
              <a:t> </a:t>
            </a:r>
            <a:r>
              <a:rPr sz="4400" i="0" dirty="0">
                <a:solidFill>
                  <a:srgbClr val="EDEBE0"/>
                </a:solidFill>
                <a:latin typeface="Franklin Gothic Book"/>
                <a:cs typeface="Franklin Gothic Book"/>
              </a:rPr>
              <a:t>tappa</a:t>
            </a:r>
            <a:endParaRPr sz="4400" dirty="0">
              <a:latin typeface="Franklin Gothic Book"/>
              <a:cs typeface="Franklin Gothic Book"/>
            </a:endParaRPr>
          </a:p>
          <a:p>
            <a:pPr marL="12700">
              <a:lnSpc>
                <a:spcPts val="4990"/>
              </a:lnSpc>
            </a:pPr>
            <a:r>
              <a:rPr sz="4400" i="0" spc="-10" dirty="0">
                <a:solidFill>
                  <a:srgbClr val="EDEBE0"/>
                </a:solidFill>
                <a:latin typeface="Franklin Gothic Book"/>
                <a:cs typeface="Franklin Gothic Book"/>
              </a:rPr>
              <a:t>Innovazione </a:t>
            </a:r>
            <a:r>
              <a:rPr sz="4400" i="0" dirty="0">
                <a:solidFill>
                  <a:srgbClr val="EDEBE0"/>
                </a:solidFill>
                <a:latin typeface="Franklin Gothic Book"/>
                <a:cs typeface="Franklin Gothic Book"/>
              </a:rPr>
              <a:t>e </a:t>
            </a:r>
            <a:r>
              <a:rPr sz="4400" i="0" spc="-30" dirty="0">
                <a:solidFill>
                  <a:srgbClr val="EDEBE0"/>
                </a:solidFill>
                <a:latin typeface="Franklin Gothic Book"/>
                <a:cs typeface="Franklin Gothic Book"/>
              </a:rPr>
              <a:t>Trasformazione</a:t>
            </a:r>
            <a:r>
              <a:rPr sz="4400" i="0" spc="-80" dirty="0">
                <a:solidFill>
                  <a:srgbClr val="EDEBE0"/>
                </a:solidFill>
                <a:latin typeface="Franklin Gothic Book"/>
                <a:cs typeface="Franklin Gothic Book"/>
              </a:rPr>
              <a:t> </a:t>
            </a:r>
            <a:r>
              <a:rPr sz="4400" i="0" dirty="0">
                <a:solidFill>
                  <a:srgbClr val="EDEBE0"/>
                </a:solidFill>
                <a:latin typeface="Franklin Gothic Book"/>
                <a:cs typeface="Franklin Gothic Book"/>
              </a:rPr>
              <a:t>digitale</a:t>
            </a:r>
            <a:endParaRPr sz="4400" dirty="0">
              <a:latin typeface="Franklin Gothic Book"/>
              <a:cs typeface="Franklin Gothic Boo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910830" y="2599410"/>
            <a:ext cx="3290570" cy="3123291"/>
          </a:xfrm>
          <a:prstGeom prst="rect">
            <a:avLst/>
          </a:prstGeom>
        </p:spPr>
        <p:txBody>
          <a:bodyPr vert="horz" wrap="square" lIns="0" tIns="146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5"/>
              </a:spcBef>
            </a:pPr>
            <a:r>
              <a:rPr sz="2000" spc="-5" dirty="0">
                <a:solidFill>
                  <a:srgbClr val="EDEBE0"/>
                </a:solidFill>
                <a:latin typeface="Franklin Gothic Book"/>
                <a:cs typeface="Franklin Gothic Book"/>
              </a:rPr>
              <a:t>Seminari</a:t>
            </a:r>
            <a:r>
              <a:rPr sz="2000" spc="-10" dirty="0">
                <a:solidFill>
                  <a:srgbClr val="EDEBE0"/>
                </a:solidFill>
                <a:latin typeface="Franklin Gothic Book"/>
                <a:cs typeface="Franklin Gothic Book"/>
              </a:rPr>
              <a:t> interattivi</a:t>
            </a:r>
            <a:endParaRPr sz="2000" dirty="0">
              <a:latin typeface="Franklin Gothic Book"/>
              <a:cs typeface="Franklin Gothic Book"/>
            </a:endParaRPr>
          </a:p>
          <a:p>
            <a:pPr marL="396240" indent="-384175">
              <a:lnSpc>
                <a:spcPct val="100000"/>
              </a:lnSpc>
              <a:spcBef>
                <a:spcPts val="1055"/>
              </a:spcBef>
              <a:buChar char="■"/>
              <a:tabLst>
                <a:tab pos="396240" algn="l"/>
                <a:tab pos="396875" algn="l"/>
              </a:tabLst>
            </a:pPr>
            <a:r>
              <a:rPr sz="2000" spc="-5" dirty="0">
                <a:solidFill>
                  <a:srgbClr val="EDEBE0"/>
                </a:solidFill>
                <a:latin typeface="Franklin Gothic Book"/>
                <a:cs typeface="Franklin Gothic Book"/>
              </a:rPr>
              <a:t>Innovazione</a:t>
            </a:r>
            <a:endParaRPr sz="2000" dirty="0">
              <a:latin typeface="Franklin Gothic Book"/>
              <a:cs typeface="Franklin Gothic Book"/>
            </a:endParaRPr>
          </a:p>
          <a:p>
            <a:pPr marL="396240" marR="162560" indent="-384175">
              <a:lnSpc>
                <a:spcPts val="2260"/>
              </a:lnSpc>
              <a:spcBef>
                <a:spcPts val="1250"/>
              </a:spcBef>
              <a:buChar char="■"/>
              <a:tabLst>
                <a:tab pos="396240" algn="l"/>
                <a:tab pos="396875" algn="l"/>
              </a:tabLst>
            </a:pPr>
            <a:r>
              <a:rPr sz="2000" dirty="0">
                <a:solidFill>
                  <a:srgbClr val="EDEBE0"/>
                </a:solidFill>
                <a:latin typeface="Franklin Gothic Book"/>
                <a:cs typeface="Franklin Gothic Book"/>
              </a:rPr>
              <a:t>Le </a:t>
            </a:r>
            <a:r>
              <a:rPr sz="2000" spc="-5" dirty="0">
                <a:solidFill>
                  <a:srgbClr val="EDEBE0"/>
                </a:solidFill>
                <a:latin typeface="Franklin Gothic Book"/>
                <a:cs typeface="Franklin Gothic Book"/>
              </a:rPr>
              <a:t>tecnologie </a:t>
            </a:r>
            <a:r>
              <a:rPr sz="2000" dirty="0">
                <a:solidFill>
                  <a:srgbClr val="EDEBE0"/>
                </a:solidFill>
                <a:latin typeface="Franklin Gothic Book"/>
                <a:cs typeface="Franklin Gothic Book"/>
              </a:rPr>
              <a:t>che  </a:t>
            </a:r>
            <a:r>
              <a:rPr sz="2000" spc="-5" dirty="0">
                <a:solidFill>
                  <a:srgbClr val="EDEBE0"/>
                </a:solidFill>
                <a:latin typeface="Franklin Gothic Book"/>
                <a:cs typeface="Franklin Gothic Book"/>
              </a:rPr>
              <a:t>interagiscono </a:t>
            </a:r>
            <a:r>
              <a:rPr sz="2000" dirty="0">
                <a:solidFill>
                  <a:srgbClr val="EDEBE0"/>
                </a:solidFill>
                <a:latin typeface="Franklin Gothic Book"/>
                <a:cs typeface="Franklin Gothic Book"/>
              </a:rPr>
              <a:t>con</a:t>
            </a:r>
            <a:r>
              <a:rPr sz="2000" spc="-55" dirty="0">
                <a:solidFill>
                  <a:srgbClr val="EDEBE0"/>
                </a:solidFill>
                <a:latin typeface="Franklin Gothic Book"/>
                <a:cs typeface="Franklin Gothic Book"/>
              </a:rPr>
              <a:t> </a:t>
            </a:r>
            <a:r>
              <a:rPr sz="2000" dirty="0">
                <a:solidFill>
                  <a:srgbClr val="EDEBE0"/>
                </a:solidFill>
                <a:latin typeface="Franklin Gothic Book"/>
                <a:cs typeface="Franklin Gothic Book"/>
              </a:rPr>
              <a:t>la  nostra </a:t>
            </a:r>
            <a:r>
              <a:rPr sz="2000" spc="-5" dirty="0">
                <a:solidFill>
                  <a:srgbClr val="EDEBE0"/>
                </a:solidFill>
                <a:latin typeface="Franklin Gothic Book"/>
                <a:cs typeface="Franklin Gothic Book"/>
              </a:rPr>
              <a:t>vita </a:t>
            </a:r>
            <a:r>
              <a:rPr sz="2000" dirty="0">
                <a:solidFill>
                  <a:srgbClr val="EDEBE0"/>
                </a:solidFill>
                <a:latin typeface="Franklin Gothic Book"/>
                <a:cs typeface="Franklin Gothic Book"/>
              </a:rPr>
              <a:t>sociale e  </a:t>
            </a:r>
            <a:r>
              <a:rPr sz="2000" spc="-15" dirty="0">
                <a:solidFill>
                  <a:srgbClr val="EDEBE0"/>
                </a:solidFill>
                <a:latin typeface="Franklin Gothic Book"/>
                <a:cs typeface="Franklin Gothic Book"/>
              </a:rPr>
              <a:t>lavorativa</a:t>
            </a:r>
            <a:endParaRPr sz="2000" dirty="0">
              <a:latin typeface="Franklin Gothic Book"/>
              <a:cs typeface="Franklin Gothic Book"/>
            </a:endParaRPr>
          </a:p>
          <a:p>
            <a:pPr marL="396240" indent="-384175">
              <a:lnSpc>
                <a:spcPct val="100000"/>
              </a:lnSpc>
              <a:spcBef>
                <a:spcPts val="995"/>
              </a:spcBef>
              <a:buChar char="■"/>
              <a:tabLst>
                <a:tab pos="396240" algn="l"/>
                <a:tab pos="396875" algn="l"/>
              </a:tabLst>
            </a:pPr>
            <a:r>
              <a:rPr sz="2000" spc="-5" dirty="0">
                <a:solidFill>
                  <a:srgbClr val="EDEBE0"/>
                </a:solidFill>
                <a:latin typeface="Franklin Gothic Book"/>
                <a:cs typeface="Franklin Gothic Book"/>
              </a:rPr>
              <a:t>Uno </a:t>
            </a:r>
            <a:r>
              <a:rPr sz="2000" spc="-10" dirty="0">
                <a:solidFill>
                  <a:srgbClr val="EDEBE0"/>
                </a:solidFill>
                <a:latin typeface="Franklin Gothic Book"/>
                <a:cs typeface="Franklin Gothic Book"/>
              </a:rPr>
              <a:t>sguardo </a:t>
            </a:r>
            <a:r>
              <a:rPr sz="2000" dirty="0">
                <a:solidFill>
                  <a:srgbClr val="EDEBE0"/>
                </a:solidFill>
                <a:latin typeface="Franklin Gothic Book"/>
                <a:cs typeface="Franklin Gothic Book"/>
              </a:rPr>
              <a:t>al</a:t>
            </a:r>
            <a:r>
              <a:rPr sz="2000" spc="-30" dirty="0">
                <a:solidFill>
                  <a:srgbClr val="EDEBE0"/>
                </a:solidFill>
                <a:latin typeface="Franklin Gothic Book"/>
                <a:cs typeface="Franklin Gothic Book"/>
              </a:rPr>
              <a:t> </a:t>
            </a:r>
            <a:r>
              <a:rPr sz="2000" spc="-10" dirty="0" err="1">
                <a:solidFill>
                  <a:srgbClr val="EDEBE0"/>
                </a:solidFill>
                <a:latin typeface="Franklin Gothic Book"/>
                <a:cs typeface="Franklin Gothic Book"/>
              </a:rPr>
              <a:t>futuro</a:t>
            </a:r>
            <a:endParaRPr lang="it-IT" sz="2000" spc="-10" dirty="0">
              <a:solidFill>
                <a:srgbClr val="EDEBE0"/>
              </a:solidFill>
              <a:latin typeface="Franklin Gothic Book"/>
              <a:cs typeface="Franklin Gothic Book"/>
            </a:endParaRPr>
          </a:p>
          <a:p>
            <a:pPr marL="396240" indent="-384175">
              <a:lnSpc>
                <a:spcPct val="100000"/>
              </a:lnSpc>
              <a:spcBef>
                <a:spcPts val="995"/>
              </a:spcBef>
              <a:buChar char="■"/>
              <a:tabLst>
                <a:tab pos="396240" algn="l"/>
                <a:tab pos="396875" algn="l"/>
              </a:tabLst>
            </a:pPr>
            <a:r>
              <a:rPr lang="it-IT" sz="2000" spc="-10" dirty="0">
                <a:solidFill>
                  <a:srgbClr val="EDEBE0"/>
                </a:solidFill>
                <a:latin typeface="Franklin Gothic Book"/>
                <a:cs typeface="Franklin Gothic Book"/>
              </a:rPr>
              <a:t>PNRR - </a:t>
            </a:r>
            <a:r>
              <a:rPr lang="it-IT" sz="2000" spc="-10" dirty="0" err="1">
                <a:solidFill>
                  <a:srgbClr val="EDEBE0"/>
                </a:solidFill>
                <a:latin typeface="Franklin Gothic Book"/>
                <a:cs typeface="Franklin Gothic Book"/>
              </a:rPr>
              <a:t>Next</a:t>
            </a:r>
            <a:r>
              <a:rPr lang="it-IT" sz="2000" spc="-10" dirty="0">
                <a:solidFill>
                  <a:srgbClr val="EDEBE0"/>
                </a:solidFill>
                <a:latin typeface="Franklin Gothic Book"/>
                <a:cs typeface="Franklin Gothic Book"/>
              </a:rPr>
              <a:t> generation</a:t>
            </a:r>
            <a:endParaRPr sz="2000" dirty="0">
              <a:latin typeface="Franklin Gothic Book"/>
              <a:cs typeface="Franklin Gothic Book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82712" y="960119"/>
            <a:ext cx="284480" cy="3354070"/>
          </a:xfrm>
          <a:custGeom>
            <a:avLst/>
            <a:gdLst/>
            <a:ahLst/>
            <a:cxnLst/>
            <a:rect l="l" t="t" r="r" b="b"/>
            <a:pathLst>
              <a:path w="284479" h="3354070">
                <a:moveTo>
                  <a:pt x="284480" y="0"/>
                </a:moveTo>
                <a:lnTo>
                  <a:pt x="0" y="0"/>
                </a:lnTo>
                <a:lnTo>
                  <a:pt x="0" y="1270"/>
                </a:lnTo>
                <a:lnTo>
                  <a:pt x="0" y="3354070"/>
                </a:lnTo>
                <a:lnTo>
                  <a:pt x="284480" y="3354070"/>
                </a:lnTo>
                <a:lnTo>
                  <a:pt x="284480" y="1270"/>
                </a:lnTo>
                <a:lnTo>
                  <a:pt x="284480" y="0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82712" y="640079"/>
            <a:ext cx="2296795" cy="321310"/>
          </a:xfrm>
          <a:custGeom>
            <a:avLst/>
            <a:gdLst/>
            <a:ahLst/>
            <a:cxnLst/>
            <a:rect l="l" t="t" r="r" b="b"/>
            <a:pathLst>
              <a:path w="2296795" h="321309">
                <a:moveTo>
                  <a:pt x="2296655" y="320040"/>
                </a:moveTo>
                <a:lnTo>
                  <a:pt x="2296515" y="320040"/>
                </a:lnTo>
                <a:lnTo>
                  <a:pt x="2296515" y="266700"/>
                </a:lnTo>
                <a:lnTo>
                  <a:pt x="2296439" y="54610"/>
                </a:lnTo>
                <a:lnTo>
                  <a:pt x="2296312" y="54610"/>
                </a:lnTo>
                <a:lnTo>
                  <a:pt x="2296312" y="0"/>
                </a:lnTo>
                <a:lnTo>
                  <a:pt x="0" y="0"/>
                </a:lnTo>
                <a:lnTo>
                  <a:pt x="0" y="54610"/>
                </a:lnTo>
                <a:lnTo>
                  <a:pt x="0" y="266700"/>
                </a:lnTo>
                <a:lnTo>
                  <a:pt x="0" y="320040"/>
                </a:lnTo>
                <a:lnTo>
                  <a:pt x="731621" y="320040"/>
                </a:lnTo>
                <a:lnTo>
                  <a:pt x="731621" y="321310"/>
                </a:lnTo>
                <a:lnTo>
                  <a:pt x="2296655" y="321310"/>
                </a:lnTo>
                <a:lnTo>
                  <a:pt x="2296655" y="320040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90904" y="800734"/>
            <a:ext cx="5412740" cy="11772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4535"/>
              </a:lnSpc>
              <a:spcBef>
                <a:spcPts val="95"/>
              </a:spcBef>
            </a:pPr>
            <a:r>
              <a:rPr sz="4000" b="1" i="0" spc="15" dirty="0">
                <a:solidFill>
                  <a:schemeClr val="tx2"/>
                </a:solidFill>
                <a:latin typeface="Franklin Gothic Book"/>
                <a:cs typeface="Franklin Gothic Book"/>
              </a:rPr>
              <a:t>Quarta</a:t>
            </a:r>
            <a:r>
              <a:rPr sz="4000" b="1" i="0" spc="-5" dirty="0">
                <a:solidFill>
                  <a:schemeClr val="tx2"/>
                </a:solidFill>
                <a:latin typeface="Franklin Gothic Book"/>
                <a:cs typeface="Franklin Gothic Book"/>
              </a:rPr>
              <a:t> tappa</a:t>
            </a:r>
            <a:endParaRPr sz="4000" b="1" dirty="0">
              <a:solidFill>
                <a:schemeClr val="tx2"/>
              </a:solidFill>
              <a:latin typeface="Franklin Gothic Book"/>
              <a:cs typeface="Franklin Gothic Book"/>
            </a:endParaRPr>
          </a:p>
          <a:p>
            <a:pPr marL="12700">
              <a:lnSpc>
                <a:spcPts val="4535"/>
              </a:lnSpc>
            </a:pPr>
            <a:r>
              <a:rPr sz="4000" b="1" i="0" spc="10" dirty="0">
                <a:solidFill>
                  <a:schemeClr val="tx2"/>
                </a:solidFill>
                <a:latin typeface="Franklin Gothic Book"/>
                <a:cs typeface="Franklin Gothic Book"/>
              </a:rPr>
              <a:t>Startup </a:t>
            </a:r>
            <a:r>
              <a:rPr sz="4000" b="1" i="0" spc="-5" dirty="0">
                <a:solidFill>
                  <a:schemeClr val="tx2"/>
                </a:solidFill>
                <a:latin typeface="Franklin Gothic Book"/>
                <a:cs typeface="Franklin Gothic Book"/>
              </a:rPr>
              <a:t>e gruppi </a:t>
            </a:r>
            <a:r>
              <a:rPr sz="4000" b="1" i="0" spc="-10" dirty="0">
                <a:solidFill>
                  <a:schemeClr val="tx2"/>
                </a:solidFill>
                <a:latin typeface="Franklin Gothic Book"/>
                <a:cs typeface="Franklin Gothic Book"/>
              </a:rPr>
              <a:t>di</a:t>
            </a:r>
            <a:r>
              <a:rPr sz="4000" b="1" i="0" spc="-90" dirty="0">
                <a:solidFill>
                  <a:schemeClr val="tx2"/>
                </a:solidFill>
                <a:latin typeface="Franklin Gothic Book"/>
                <a:cs typeface="Franklin Gothic Book"/>
              </a:rPr>
              <a:t> </a:t>
            </a:r>
            <a:r>
              <a:rPr sz="4000" b="1" i="0" spc="-40" dirty="0">
                <a:solidFill>
                  <a:schemeClr val="tx2"/>
                </a:solidFill>
                <a:latin typeface="Franklin Gothic Book"/>
                <a:cs typeface="Franklin Gothic Book"/>
              </a:rPr>
              <a:t>lavoro</a:t>
            </a:r>
            <a:endParaRPr sz="4000" b="1" dirty="0">
              <a:solidFill>
                <a:schemeClr val="tx2"/>
              </a:solidFill>
              <a:latin typeface="Franklin Gothic Book"/>
              <a:cs typeface="Franklin Gothic Boo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26526" y="1121156"/>
            <a:ext cx="2599690" cy="627736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 marR="5080">
              <a:lnSpc>
                <a:spcPts val="2260"/>
              </a:lnSpc>
              <a:spcBef>
                <a:spcPts val="295"/>
              </a:spcBef>
            </a:pPr>
            <a:r>
              <a:rPr sz="2000" b="1" spc="-5" dirty="0">
                <a:solidFill>
                  <a:schemeClr val="tx2"/>
                </a:solidFill>
                <a:latin typeface="Franklin Gothic Book"/>
                <a:cs typeface="Franklin Gothic Book"/>
              </a:rPr>
              <a:t>Creazione delle </a:t>
            </a:r>
            <a:r>
              <a:rPr sz="2000" b="1" dirty="0">
                <a:solidFill>
                  <a:schemeClr val="tx2"/>
                </a:solidFill>
                <a:latin typeface="Franklin Gothic Book"/>
                <a:cs typeface="Franklin Gothic Book"/>
              </a:rPr>
              <a:t>Startup:  </a:t>
            </a:r>
            <a:r>
              <a:rPr sz="2000" b="1" spc="-5" dirty="0">
                <a:solidFill>
                  <a:schemeClr val="tx2"/>
                </a:solidFill>
                <a:latin typeface="Franklin Gothic Book"/>
                <a:cs typeface="Franklin Gothic Book"/>
              </a:rPr>
              <a:t>gruppi </a:t>
            </a:r>
            <a:r>
              <a:rPr sz="2000" b="1" dirty="0">
                <a:solidFill>
                  <a:schemeClr val="tx2"/>
                </a:solidFill>
                <a:latin typeface="Franklin Gothic Book"/>
                <a:cs typeface="Franklin Gothic Book"/>
              </a:rPr>
              <a:t>di</a:t>
            </a:r>
            <a:r>
              <a:rPr sz="2000" b="1" spc="-15" dirty="0">
                <a:solidFill>
                  <a:schemeClr val="tx2"/>
                </a:solidFill>
                <a:latin typeface="Franklin Gothic Book"/>
                <a:cs typeface="Franklin Gothic Book"/>
              </a:rPr>
              <a:t> </a:t>
            </a:r>
            <a:r>
              <a:rPr sz="2000" b="1" spc="-20" dirty="0">
                <a:solidFill>
                  <a:schemeClr val="tx2"/>
                </a:solidFill>
                <a:latin typeface="Franklin Gothic Book"/>
                <a:cs typeface="Franklin Gothic Book"/>
              </a:rPr>
              <a:t>lavoro</a:t>
            </a:r>
            <a:endParaRPr sz="2000" b="1" dirty="0">
              <a:solidFill>
                <a:schemeClr val="tx2"/>
              </a:solidFill>
              <a:latin typeface="Franklin Gothic Book"/>
              <a:cs typeface="Franklin Gothic Boo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526526" y="2151331"/>
            <a:ext cx="2863215" cy="1213153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396240" indent="-384175">
              <a:lnSpc>
                <a:spcPct val="100000"/>
              </a:lnSpc>
              <a:spcBef>
                <a:spcPts val="1160"/>
              </a:spcBef>
              <a:buChar char="■"/>
              <a:tabLst>
                <a:tab pos="396240" algn="l"/>
                <a:tab pos="396875" algn="l"/>
              </a:tabLst>
            </a:pPr>
            <a:r>
              <a:rPr sz="2000" b="1" dirty="0">
                <a:solidFill>
                  <a:schemeClr val="tx2"/>
                </a:solidFill>
                <a:latin typeface="Franklin Gothic Book"/>
                <a:cs typeface="Franklin Gothic Book"/>
              </a:rPr>
              <a:t>Costituzione dei</a:t>
            </a:r>
            <a:r>
              <a:rPr sz="2000" b="1" spc="-65" dirty="0">
                <a:solidFill>
                  <a:schemeClr val="tx2"/>
                </a:solidFill>
                <a:latin typeface="Franklin Gothic Book"/>
                <a:cs typeface="Franklin Gothic Book"/>
              </a:rPr>
              <a:t> </a:t>
            </a:r>
            <a:r>
              <a:rPr sz="2000" b="1" spc="-5" dirty="0">
                <a:solidFill>
                  <a:schemeClr val="tx2"/>
                </a:solidFill>
                <a:latin typeface="Franklin Gothic Book"/>
                <a:cs typeface="Franklin Gothic Book"/>
              </a:rPr>
              <a:t>gruppi</a:t>
            </a:r>
            <a:endParaRPr sz="2000" b="1" dirty="0">
              <a:solidFill>
                <a:schemeClr val="tx2"/>
              </a:solidFill>
              <a:latin typeface="Franklin Gothic Book"/>
              <a:cs typeface="Franklin Gothic Book"/>
            </a:endParaRPr>
          </a:p>
          <a:p>
            <a:pPr marL="396240" marR="476250" indent="-384175">
              <a:lnSpc>
                <a:spcPts val="2260"/>
              </a:lnSpc>
              <a:spcBef>
                <a:spcPts val="1250"/>
              </a:spcBef>
              <a:buChar char="■"/>
              <a:tabLst>
                <a:tab pos="396240" algn="l"/>
                <a:tab pos="396875" algn="l"/>
              </a:tabLst>
            </a:pPr>
            <a:r>
              <a:rPr sz="2000" dirty="0">
                <a:solidFill>
                  <a:schemeClr val="tx2"/>
                </a:solidFill>
                <a:latin typeface="Franklin Gothic Book"/>
                <a:cs typeface="Franklin Gothic Book"/>
              </a:rPr>
              <a:t>Creazione di un  modello di</a:t>
            </a:r>
            <a:r>
              <a:rPr sz="2000" spc="-80" dirty="0">
                <a:solidFill>
                  <a:schemeClr val="tx2"/>
                </a:solidFill>
                <a:latin typeface="Franklin Gothic Book"/>
                <a:cs typeface="Franklin Gothic Book"/>
              </a:rPr>
              <a:t> </a:t>
            </a:r>
            <a:r>
              <a:rPr sz="2000" spc="5" dirty="0">
                <a:solidFill>
                  <a:schemeClr val="tx2"/>
                </a:solidFill>
                <a:latin typeface="Franklin Gothic Book"/>
                <a:cs typeface="Franklin Gothic Book"/>
              </a:rPr>
              <a:t>Startup</a:t>
            </a:r>
            <a:endParaRPr sz="2000" dirty="0">
              <a:solidFill>
                <a:schemeClr val="tx2"/>
              </a:solidFill>
              <a:latin typeface="Franklin Gothic Book"/>
              <a:cs typeface="Franklin Gothic Boo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526526" y="5206365"/>
            <a:ext cx="2915920" cy="33278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 marR="5080">
              <a:lnSpc>
                <a:spcPts val="2260"/>
              </a:lnSpc>
              <a:spcBef>
                <a:spcPts val="295"/>
              </a:spcBef>
            </a:pPr>
            <a:r>
              <a:rPr lang="it-IT" sz="2000" b="1" spc="-40" dirty="0">
                <a:solidFill>
                  <a:schemeClr val="tx2"/>
                </a:solidFill>
                <a:latin typeface="Franklin Gothic Book"/>
                <a:cs typeface="Franklin Gothic Book"/>
              </a:rPr>
              <a:t>A cura di Confindustria</a:t>
            </a:r>
            <a:endParaRPr sz="2000" b="1" dirty="0">
              <a:solidFill>
                <a:schemeClr val="tx2"/>
              </a:solidFill>
              <a:latin typeface="Franklin Gothic Book"/>
              <a:cs typeface="Franklin Gothic Book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85800" y="2395727"/>
            <a:ext cx="6822948" cy="38389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050279" cy="37322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138671" y="0"/>
            <a:ext cx="6050280" cy="37322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34340" y="4030979"/>
            <a:ext cx="1958339" cy="1103630"/>
          </a:xfrm>
          <a:custGeom>
            <a:avLst/>
            <a:gdLst/>
            <a:ahLst/>
            <a:cxnLst/>
            <a:rect l="l" t="t" r="r" b="b"/>
            <a:pathLst>
              <a:path w="1958339" h="1103629">
                <a:moveTo>
                  <a:pt x="1958200" y="184150"/>
                </a:moveTo>
                <a:lnTo>
                  <a:pt x="1958136" y="46990"/>
                </a:lnTo>
                <a:lnTo>
                  <a:pt x="1958086" y="0"/>
                </a:lnTo>
                <a:lnTo>
                  <a:pt x="0" y="0"/>
                </a:lnTo>
                <a:lnTo>
                  <a:pt x="0" y="46990"/>
                </a:lnTo>
                <a:lnTo>
                  <a:pt x="0" y="184150"/>
                </a:lnTo>
                <a:lnTo>
                  <a:pt x="0" y="229870"/>
                </a:lnTo>
                <a:lnTo>
                  <a:pt x="0" y="1103630"/>
                </a:lnTo>
                <a:lnTo>
                  <a:pt x="242595" y="1103630"/>
                </a:lnTo>
                <a:lnTo>
                  <a:pt x="242595" y="229870"/>
                </a:lnTo>
                <a:lnTo>
                  <a:pt x="1958200" y="229870"/>
                </a:lnTo>
                <a:lnTo>
                  <a:pt x="1958200" y="184150"/>
                </a:lnTo>
                <a:close/>
              </a:path>
            </a:pathLst>
          </a:custGeom>
          <a:solidFill>
            <a:srgbClr val="1F487C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796272" y="5311139"/>
            <a:ext cx="2042160" cy="1212850"/>
          </a:xfrm>
          <a:custGeom>
            <a:avLst/>
            <a:gdLst/>
            <a:ahLst/>
            <a:cxnLst/>
            <a:rect l="l" t="t" r="r" b="b"/>
            <a:pathLst>
              <a:path w="2042159" h="1212850">
                <a:moveTo>
                  <a:pt x="2042160" y="0"/>
                </a:moveTo>
                <a:lnTo>
                  <a:pt x="1789176" y="0"/>
                </a:lnTo>
                <a:lnTo>
                  <a:pt x="1789176" y="972820"/>
                </a:lnTo>
                <a:lnTo>
                  <a:pt x="1789176" y="974090"/>
                </a:lnTo>
                <a:lnTo>
                  <a:pt x="1679067" y="974090"/>
                </a:lnTo>
                <a:lnTo>
                  <a:pt x="1679067" y="972820"/>
                </a:lnTo>
                <a:lnTo>
                  <a:pt x="0" y="972820"/>
                </a:lnTo>
                <a:lnTo>
                  <a:pt x="0" y="974090"/>
                </a:lnTo>
                <a:lnTo>
                  <a:pt x="127" y="974090"/>
                </a:lnTo>
                <a:lnTo>
                  <a:pt x="127" y="1021080"/>
                </a:lnTo>
                <a:lnTo>
                  <a:pt x="190" y="1164590"/>
                </a:lnTo>
                <a:lnTo>
                  <a:pt x="241" y="1212850"/>
                </a:lnTo>
                <a:lnTo>
                  <a:pt x="2042160" y="1212850"/>
                </a:lnTo>
                <a:lnTo>
                  <a:pt x="2042160" y="1164590"/>
                </a:lnTo>
                <a:lnTo>
                  <a:pt x="2042160" y="1021080"/>
                </a:lnTo>
                <a:lnTo>
                  <a:pt x="2042160" y="974090"/>
                </a:lnTo>
                <a:lnTo>
                  <a:pt x="2042160" y="972820"/>
                </a:lnTo>
                <a:lnTo>
                  <a:pt x="2042160" y="0"/>
                </a:lnTo>
                <a:close/>
              </a:path>
            </a:pathLst>
          </a:custGeom>
          <a:solidFill>
            <a:srgbClr val="1F487C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48029" y="4473397"/>
            <a:ext cx="4432300" cy="12947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4995"/>
              </a:lnSpc>
              <a:spcBef>
                <a:spcPts val="105"/>
              </a:spcBef>
            </a:pPr>
            <a:r>
              <a:rPr sz="4400" dirty="0">
                <a:solidFill>
                  <a:srgbClr val="1F487C"/>
                </a:solidFill>
                <a:latin typeface="Franklin Gothic Book"/>
                <a:cs typeface="Franklin Gothic Book"/>
              </a:rPr>
              <a:t>Quinta</a:t>
            </a:r>
            <a:r>
              <a:rPr sz="4400" spc="-3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4400" dirty="0">
                <a:solidFill>
                  <a:srgbClr val="1F487C"/>
                </a:solidFill>
                <a:latin typeface="Franklin Gothic Book"/>
                <a:cs typeface="Franklin Gothic Book"/>
              </a:rPr>
              <a:t>tappa</a:t>
            </a:r>
            <a:endParaRPr sz="4400">
              <a:latin typeface="Franklin Gothic Book"/>
              <a:cs typeface="Franklin Gothic Book"/>
            </a:endParaRPr>
          </a:p>
          <a:p>
            <a:pPr marL="12700">
              <a:lnSpc>
                <a:spcPts val="4995"/>
              </a:lnSpc>
            </a:pPr>
            <a:r>
              <a:rPr sz="4400" dirty="0">
                <a:solidFill>
                  <a:srgbClr val="1F487C"/>
                </a:solidFill>
                <a:latin typeface="Franklin Gothic Book"/>
                <a:cs typeface="Franklin Gothic Book"/>
              </a:rPr>
              <a:t>Lo </a:t>
            </a:r>
            <a:r>
              <a:rPr sz="4400" spc="15" dirty="0">
                <a:solidFill>
                  <a:srgbClr val="1F487C"/>
                </a:solidFill>
                <a:latin typeface="Franklin Gothic Book"/>
                <a:cs typeface="Franklin Gothic Book"/>
              </a:rPr>
              <a:t>Startup</a:t>
            </a:r>
            <a:r>
              <a:rPr sz="4400" spc="-10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44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Contest</a:t>
            </a:r>
            <a:endParaRPr sz="4400">
              <a:latin typeface="Franklin Gothic Book"/>
              <a:cs typeface="Franklin Gothic Boo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11951" y="3905148"/>
            <a:ext cx="5032375" cy="1493520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396240" indent="-384175">
              <a:lnSpc>
                <a:spcPct val="100000"/>
              </a:lnSpc>
              <a:spcBef>
                <a:spcPts val="710"/>
              </a:spcBef>
              <a:buChar char="■"/>
              <a:tabLst>
                <a:tab pos="396240" algn="l"/>
                <a:tab pos="396875" algn="l"/>
              </a:tabLst>
            </a:pP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Presentazione della</a:t>
            </a:r>
            <a:r>
              <a:rPr sz="1900" spc="5" dirty="0">
                <a:solidFill>
                  <a:srgbClr val="1F487C"/>
                </a:solidFill>
                <a:latin typeface="Franklin Gothic Book"/>
                <a:cs typeface="Franklin Gothic Book"/>
              </a:rPr>
              <a:t> startup</a:t>
            </a:r>
            <a:endParaRPr sz="1900">
              <a:latin typeface="Franklin Gothic Book"/>
              <a:cs typeface="Franklin Gothic Book"/>
            </a:endParaRPr>
          </a:p>
          <a:p>
            <a:pPr marL="396240" indent="-384175">
              <a:lnSpc>
                <a:spcPct val="100000"/>
              </a:lnSpc>
              <a:spcBef>
                <a:spcPts val="615"/>
              </a:spcBef>
              <a:buChar char="■"/>
              <a:tabLst>
                <a:tab pos="396240" algn="l"/>
                <a:tab pos="396875" algn="l"/>
              </a:tabLst>
            </a:pP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Storytelling</a:t>
            </a:r>
            <a:endParaRPr sz="1900">
              <a:latin typeface="Franklin Gothic Book"/>
              <a:cs typeface="Franklin Gothic Book"/>
            </a:endParaRPr>
          </a:p>
          <a:p>
            <a:pPr marL="396240" indent="-384175">
              <a:lnSpc>
                <a:spcPct val="100000"/>
              </a:lnSpc>
              <a:spcBef>
                <a:spcPts val="610"/>
              </a:spcBef>
              <a:buChar char="■"/>
              <a:tabLst>
                <a:tab pos="396240" algn="l"/>
                <a:tab pos="396875" algn="l"/>
              </a:tabLst>
            </a:pP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Consegna del Business</a:t>
            </a:r>
            <a:r>
              <a:rPr sz="1900" spc="3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Plan</a:t>
            </a:r>
            <a:endParaRPr sz="1900">
              <a:latin typeface="Franklin Gothic Book"/>
              <a:cs typeface="Franklin Gothic Book"/>
            </a:endParaRPr>
          </a:p>
          <a:p>
            <a:pPr marL="396240" indent="-384175">
              <a:lnSpc>
                <a:spcPct val="100000"/>
              </a:lnSpc>
              <a:spcBef>
                <a:spcPts val="605"/>
              </a:spcBef>
              <a:buChar char="■"/>
              <a:tabLst>
                <a:tab pos="396240" algn="l"/>
                <a:tab pos="396875" algn="l"/>
              </a:tabLst>
            </a:pP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Premiazione della </a:t>
            </a:r>
            <a:r>
              <a:rPr sz="1900" dirty="0">
                <a:solidFill>
                  <a:srgbClr val="1F487C"/>
                </a:solidFill>
                <a:latin typeface="Franklin Gothic Book"/>
                <a:cs typeface="Franklin Gothic Book"/>
              </a:rPr>
              <a:t>migliore </a:t>
            </a: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proposta, da</a:t>
            </a:r>
            <a:r>
              <a:rPr sz="1900" spc="-2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1900" dirty="0">
                <a:solidFill>
                  <a:srgbClr val="1F487C"/>
                </a:solidFill>
                <a:latin typeface="Franklin Gothic Book"/>
                <a:cs typeface="Franklin Gothic Book"/>
              </a:rPr>
              <a:t>parte</a:t>
            </a:r>
            <a:endParaRPr sz="1900">
              <a:latin typeface="Franklin Gothic Book"/>
              <a:cs typeface="Franklin Gothic Boo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595998" y="5299075"/>
            <a:ext cx="4647565" cy="3045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di giuria </a:t>
            </a:r>
            <a:r>
              <a:rPr sz="1900" spc="-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composta</a:t>
            </a: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lang="it-IT"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docenti UMG</a:t>
            </a:r>
            <a:endParaRPr sz="1900" dirty="0">
              <a:latin typeface="Franklin Gothic Book"/>
              <a:cs typeface="Franklin Gothic Boo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595998" y="5512409"/>
            <a:ext cx="4648835" cy="314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169035" algn="l"/>
                <a:tab pos="1811020" algn="l"/>
                <a:tab pos="2755900" algn="l"/>
                <a:tab pos="3088640" algn="l"/>
                <a:tab pos="4450715" algn="l"/>
              </a:tabLst>
            </a:pP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e</a:t>
            </a:r>
            <a:r>
              <a:rPr sz="1900" dirty="0">
                <a:solidFill>
                  <a:srgbClr val="1F487C"/>
                </a:solidFill>
                <a:latin typeface="Franklin Gothic Book"/>
                <a:cs typeface="Franklin Gothic Book"/>
              </a:rPr>
              <a:t>s</a:t>
            </a:r>
            <a:r>
              <a:rPr sz="19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pone</a:t>
            </a:r>
            <a:r>
              <a:rPr sz="1900" dirty="0">
                <a:solidFill>
                  <a:srgbClr val="1F487C"/>
                </a:solidFill>
                <a:latin typeface="Franklin Gothic Book"/>
                <a:cs typeface="Franklin Gothic Book"/>
              </a:rPr>
              <a:t>n</a:t>
            </a: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ti</a:t>
            </a:r>
            <a:r>
              <a:rPr sz="1900" dirty="0">
                <a:solidFill>
                  <a:srgbClr val="1F487C"/>
                </a:solidFill>
                <a:latin typeface="Franklin Gothic Book"/>
                <a:cs typeface="Franklin Gothic Book"/>
              </a:rPr>
              <a:t>	</a:t>
            </a: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d</a:t>
            </a:r>
            <a:r>
              <a:rPr sz="19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e</a:t>
            </a: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lla</a:t>
            </a:r>
            <a:r>
              <a:rPr sz="1900" dirty="0">
                <a:solidFill>
                  <a:srgbClr val="1F487C"/>
                </a:solidFill>
                <a:latin typeface="Franklin Gothic Book"/>
                <a:cs typeface="Franklin Gothic Book"/>
              </a:rPr>
              <a:t>	</a:t>
            </a:r>
            <a:r>
              <a:rPr sz="1900" spc="-15" dirty="0">
                <a:solidFill>
                  <a:srgbClr val="1F487C"/>
                </a:solidFill>
                <a:latin typeface="Franklin Gothic Book"/>
                <a:cs typeface="Franklin Gothic Book"/>
              </a:rPr>
              <a:t>C</a:t>
            </a: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a</a:t>
            </a:r>
            <a:r>
              <a:rPr sz="1900" dirty="0">
                <a:solidFill>
                  <a:srgbClr val="1F487C"/>
                </a:solidFill>
                <a:latin typeface="Franklin Gothic Book"/>
                <a:cs typeface="Franklin Gothic Book"/>
              </a:rPr>
              <a:t>m</a:t>
            </a: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era</a:t>
            </a:r>
            <a:r>
              <a:rPr sz="1900" dirty="0">
                <a:solidFill>
                  <a:srgbClr val="1F487C"/>
                </a:solidFill>
                <a:latin typeface="Franklin Gothic Book"/>
                <a:cs typeface="Franklin Gothic Book"/>
              </a:rPr>
              <a:t>	</a:t>
            </a:r>
            <a:r>
              <a:rPr sz="19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d</a:t>
            </a: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i</a:t>
            </a:r>
            <a:r>
              <a:rPr sz="1900" dirty="0">
                <a:solidFill>
                  <a:srgbClr val="1F487C"/>
                </a:solidFill>
                <a:latin typeface="Franklin Gothic Book"/>
                <a:cs typeface="Franklin Gothic Book"/>
              </a:rPr>
              <a:t>	</a:t>
            </a:r>
            <a:r>
              <a:rPr sz="1900" spc="-15" dirty="0">
                <a:solidFill>
                  <a:srgbClr val="1F487C"/>
                </a:solidFill>
                <a:latin typeface="Franklin Gothic Book"/>
                <a:cs typeface="Franklin Gothic Book"/>
              </a:rPr>
              <a:t>C</a:t>
            </a: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om</a:t>
            </a:r>
            <a:r>
              <a:rPr sz="1900" spc="10" dirty="0">
                <a:solidFill>
                  <a:srgbClr val="1F487C"/>
                </a:solidFill>
                <a:latin typeface="Franklin Gothic Book"/>
                <a:cs typeface="Franklin Gothic Book"/>
              </a:rPr>
              <a:t>m</a:t>
            </a: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e</a:t>
            </a:r>
            <a:r>
              <a:rPr sz="1900" spc="-35" dirty="0">
                <a:solidFill>
                  <a:srgbClr val="1F487C"/>
                </a:solidFill>
                <a:latin typeface="Franklin Gothic Book"/>
                <a:cs typeface="Franklin Gothic Book"/>
              </a:rPr>
              <a:t>r</a:t>
            </a:r>
            <a:r>
              <a:rPr sz="19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cio,</a:t>
            </a:r>
            <a:r>
              <a:rPr sz="1900" dirty="0">
                <a:solidFill>
                  <a:srgbClr val="1F487C"/>
                </a:solidFill>
                <a:latin typeface="Franklin Gothic Book"/>
                <a:cs typeface="Franklin Gothic Book"/>
              </a:rPr>
              <a:t>	</a:t>
            </a:r>
            <a:r>
              <a:rPr sz="19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di</a:t>
            </a:r>
            <a:endParaRPr sz="1900">
              <a:latin typeface="Franklin Gothic Book"/>
              <a:cs typeface="Franklin Gothic Boo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595998" y="5727293"/>
            <a:ext cx="2426970" cy="314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900" spc="-5" dirty="0" err="1">
                <a:solidFill>
                  <a:srgbClr val="1F487C"/>
                </a:solidFill>
                <a:latin typeface="Franklin Gothic Book"/>
                <a:cs typeface="Franklin Gothic Book"/>
              </a:rPr>
              <a:t>Confindustria</a:t>
            </a:r>
            <a:endParaRPr sz="1900" dirty="0">
              <a:latin typeface="Franklin Gothic Book"/>
              <a:cs typeface="Franklin Gothic Book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62000"/>
            <a:ext cx="6303810" cy="4773582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7391400" y="1219200"/>
            <a:ext cx="342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Classi Terze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895600" y="4419600"/>
            <a:ext cx="784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/>
              <a:t>Modulo a cura dell’ANMIL e UMG</a:t>
            </a:r>
          </a:p>
        </p:txBody>
      </p:sp>
    </p:spTree>
    <p:extLst>
      <p:ext uri="{BB962C8B-B14F-4D97-AF65-F5344CB8AC3E}">
        <p14:creationId xmlns:p14="http://schemas.microsoft.com/office/powerpoint/2010/main" val="42383571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524000" y="441553"/>
            <a:ext cx="1958339" cy="1103630"/>
          </a:xfrm>
          <a:custGeom>
            <a:avLst/>
            <a:gdLst/>
            <a:ahLst/>
            <a:cxnLst/>
            <a:rect l="l" t="t" r="r" b="b"/>
            <a:pathLst>
              <a:path w="1958339" h="1103629">
                <a:moveTo>
                  <a:pt x="1958200" y="184150"/>
                </a:moveTo>
                <a:lnTo>
                  <a:pt x="1958136" y="46990"/>
                </a:lnTo>
                <a:lnTo>
                  <a:pt x="1958086" y="0"/>
                </a:lnTo>
                <a:lnTo>
                  <a:pt x="0" y="0"/>
                </a:lnTo>
                <a:lnTo>
                  <a:pt x="0" y="46990"/>
                </a:lnTo>
                <a:lnTo>
                  <a:pt x="0" y="184150"/>
                </a:lnTo>
                <a:lnTo>
                  <a:pt x="0" y="229870"/>
                </a:lnTo>
                <a:lnTo>
                  <a:pt x="0" y="1103630"/>
                </a:lnTo>
                <a:lnTo>
                  <a:pt x="242595" y="1103630"/>
                </a:lnTo>
                <a:lnTo>
                  <a:pt x="242595" y="229870"/>
                </a:lnTo>
                <a:lnTo>
                  <a:pt x="1958200" y="229870"/>
                </a:lnTo>
                <a:lnTo>
                  <a:pt x="1958200" y="184150"/>
                </a:lnTo>
                <a:close/>
              </a:path>
            </a:pathLst>
          </a:custGeom>
          <a:solidFill>
            <a:srgbClr val="1F487C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686800" y="4630827"/>
            <a:ext cx="2042160" cy="1212850"/>
          </a:xfrm>
          <a:custGeom>
            <a:avLst/>
            <a:gdLst/>
            <a:ahLst/>
            <a:cxnLst/>
            <a:rect l="l" t="t" r="r" b="b"/>
            <a:pathLst>
              <a:path w="2042159" h="1212850">
                <a:moveTo>
                  <a:pt x="2042160" y="0"/>
                </a:moveTo>
                <a:lnTo>
                  <a:pt x="1789176" y="0"/>
                </a:lnTo>
                <a:lnTo>
                  <a:pt x="1789176" y="972820"/>
                </a:lnTo>
                <a:lnTo>
                  <a:pt x="1789176" y="974090"/>
                </a:lnTo>
                <a:lnTo>
                  <a:pt x="1679067" y="974090"/>
                </a:lnTo>
                <a:lnTo>
                  <a:pt x="1679067" y="972820"/>
                </a:lnTo>
                <a:lnTo>
                  <a:pt x="0" y="972820"/>
                </a:lnTo>
                <a:lnTo>
                  <a:pt x="0" y="974090"/>
                </a:lnTo>
                <a:lnTo>
                  <a:pt x="127" y="974090"/>
                </a:lnTo>
                <a:lnTo>
                  <a:pt x="127" y="1021080"/>
                </a:lnTo>
                <a:lnTo>
                  <a:pt x="190" y="1164590"/>
                </a:lnTo>
                <a:lnTo>
                  <a:pt x="241" y="1212850"/>
                </a:lnTo>
                <a:lnTo>
                  <a:pt x="2042160" y="1212850"/>
                </a:lnTo>
                <a:lnTo>
                  <a:pt x="2042160" y="1164590"/>
                </a:lnTo>
                <a:lnTo>
                  <a:pt x="2042160" y="1021080"/>
                </a:lnTo>
                <a:lnTo>
                  <a:pt x="2042160" y="974090"/>
                </a:lnTo>
                <a:lnTo>
                  <a:pt x="2042160" y="972820"/>
                </a:lnTo>
                <a:lnTo>
                  <a:pt x="2042160" y="0"/>
                </a:lnTo>
                <a:close/>
              </a:path>
            </a:pathLst>
          </a:custGeom>
          <a:solidFill>
            <a:srgbClr val="1F487C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eec1aa6f-0c3c-4df3-810c-cc4cdc55f1a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81200" y="856615"/>
            <a:ext cx="80772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54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8191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28600"/>
            <a:ext cx="3333750" cy="638175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228600"/>
            <a:ext cx="6051891" cy="65802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62924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73" y="228600"/>
            <a:ext cx="2640203" cy="638175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5521842" y="685800"/>
            <a:ext cx="6705600" cy="5924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0"/>
            <a:ext cx="6781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192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73" y="892424"/>
            <a:ext cx="2640203" cy="5054102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5521842" y="685800"/>
            <a:ext cx="6705600" cy="5924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606615"/>
            <a:ext cx="6121973" cy="562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246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65" y="762000"/>
            <a:ext cx="5370279" cy="4773582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7391400" y="1219200"/>
            <a:ext cx="3429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Classi Turismo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7010400" y="3429000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it-IT" sz="4000" b="1" dirty="0"/>
              <a:t>Giornate FAI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7086600" y="4136886"/>
            <a:ext cx="5181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it-IT" dirty="0"/>
              <a:t> </a:t>
            </a:r>
            <a:r>
              <a:rPr lang="it-IT" sz="4000" b="1" dirty="0"/>
              <a:t>percorso GUIDA TURISTICA con associazione CILENE</a:t>
            </a:r>
          </a:p>
        </p:txBody>
      </p:sp>
    </p:spTree>
    <p:extLst>
      <p:ext uri="{BB962C8B-B14F-4D97-AF65-F5344CB8AC3E}">
        <p14:creationId xmlns:p14="http://schemas.microsoft.com/office/powerpoint/2010/main" val="3623973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5410200" y="1905000"/>
            <a:ext cx="563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b="1" dirty="0"/>
              <a:t>Classi quinte </a:t>
            </a:r>
          </a:p>
          <a:p>
            <a:r>
              <a:rPr lang="it-IT" sz="4800" b="1" dirty="0"/>
              <a:t>AFM - SIA</a:t>
            </a:r>
          </a:p>
        </p:txBody>
      </p:sp>
      <p:pic>
        <p:nvPicPr>
          <p:cNvPr id="2051" name="Picture 3">
            <a:extLst>
              <a:ext uri="{FF2B5EF4-FFF2-40B4-BE49-F238E27FC236}">
                <a16:creationId xmlns:a16="http://schemas.microsoft.com/office/drawing/2014/main" id="{9425057E-D9C4-5A4A-950E-AD310E86E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85800"/>
            <a:ext cx="38227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2400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object 4"/>
            <p:cNvSpPr/>
            <p:nvPr/>
          </p:nvSpPr>
          <p:spPr>
            <a:xfrm>
              <a:off x="4693920" y="0"/>
              <a:ext cx="7498080" cy="2286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/>
            <p:cNvSpPr/>
            <p:nvPr/>
          </p:nvSpPr>
          <p:spPr>
            <a:xfrm>
              <a:off x="5943600" y="2286000"/>
              <a:ext cx="6248400" cy="2286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6838188" y="4571998"/>
              <a:ext cx="5353811" cy="2285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0"/>
              <a:ext cx="9469120" cy="6858000"/>
            </a:xfrm>
            <a:custGeom>
              <a:avLst/>
              <a:gdLst/>
              <a:ahLst/>
              <a:cxnLst/>
              <a:rect l="l" t="t" r="r" b="b"/>
              <a:pathLst>
                <a:path w="9469120" h="6858000">
                  <a:moveTo>
                    <a:pt x="6292215" y="0"/>
                  </a:moveTo>
                  <a:lnTo>
                    <a:pt x="0" y="0"/>
                  </a:lnTo>
                  <a:lnTo>
                    <a:pt x="0" y="6857437"/>
                  </a:lnTo>
                  <a:lnTo>
                    <a:pt x="2044445" y="6857437"/>
                  </a:lnTo>
                  <a:lnTo>
                    <a:pt x="2044064" y="6857999"/>
                  </a:lnTo>
                  <a:lnTo>
                    <a:pt x="9468612" y="6857999"/>
                  </a:lnTo>
                  <a:lnTo>
                    <a:pt x="6292215" y="0"/>
                  </a:lnTo>
                  <a:close/>
                </a:path>
              </a:pathLst>
            </a:custGeom>
            <a:solidFill>
              <a:srgbClr val="252525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" name="object 8"/>
            <p:cNvSpPr/>
            <p:nvPr/>
          </p:nvSpPr>
          <p:spPr>
            <a:xfrm>
              <a:off x="0" y="0"/>
              <a:ext cx="8079105" cy="6858000"/>
            </a:xfrm>
            <a:custGeom>
              <a:avLst/>
              <a:gdLst/>
              <a:ahLst/>
              <a:cxnLst/>
              <a:rect l="l" t="t" r="r" b="b"/>
              <a:pathLst>
                <a:path w="8079105" h="6858000">
                  <a:moveTo>
                    <a:pt x="4902073" y="0"/>
                  </a:moveTo>
                  <a:lnTo>
                    <a:pt x="0" y="0"/>
                  </a:lnTo>
                  <a:lnTo>
                    <a:pt x="0" y="6857437"/>
                  </a:lnTo>
                  <a:lnTo>
                    <a:pt x="653808" y="6857437"/>
                  </a:lnTo>
                  <a:lnTo>
                    <a:pt x="653554" y="6857999"/>
                  </a:lnTo>
                  <a:lnTo>
                    <a:pt x="8078724" y="6857999"/>
                  </a:lnTo>
                  <a:lnTo>
                    <a:pt x="4902073" y="0"/>
                  </a:lnTo>
                  <a:close/>
                </a:path>
              </a:pathLst>
            </a:custGeom>
            <a:solidFill>
              <a:srgbClr val="252525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858382" y="2318914"/>
            <a:ext cx="4871948" cy="136532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chemeClr val="tx2">
                    <a:lumMod val="50000"/>
                  </a:schemeClr>
                </a:solidFill>
                <a:latin typeface="Calibri Light"/>
                <a:cs typeface="Calibri Light"/>
              </a:rPr>
              <a:t>ITE </a:t>
            </a:r>
            <a:r>
              <a:rPr sz="2800" b="1" spc="-20" dirty="0">
                <a:solidFill>
                  <a:schemeClr val="tx2">
                    <a:lumMod val="50000"/>
                  </a:schemeClr>
                </a:solidFill>
                <a:latin typeface="Calibri Light"/>
                <a:cs typeface="Calibri Light"/>
              </a:rPr>
              <a:t>Grimaldi</a:t>
            </a:r>
            <a:r>
              <a:rPr sz="2800" b="1" spc="-135" dirty="0">
                <a:solidFill>
                  <a:schemeClr val="tx2">
                    <a:lumMod val="50000"/>
                  </a:schemeClr>
                </a:solidFill>
                <a:latin typeface="Calibri Light"/>
                <a:cs typeface="Calibri Light"/>
              </a:rPr>
              <a:t> </a:t>
            </a:r>
            <a:r>
              <a:rPr sz="2800" b="1" spc="-20" dirty="0">
                <a:solidFill>
                  <a:schemeClr val="tx2">
                    <a:lumMod val="50000"/>
                  </a:schemeClr>
                </a:solidFill>
                <a:latin typeface="Calibri Light"/>
                <a:cs typeface="Calibri Light"/>
              </a:rPr>
              <a:t>Pacioli</a:t>
            </a:r>
            <a:endParaRPr sz="2800" b="1" dirty="0">
              <a:solidFill>
                <a:schemeClr val="tx2">
                  <a:lumMod val="50000"/>
                </a:schemeClr>
              </a:solidFill>
              <a:latin typeface="Calibri Light"/>
              <a:cs typeface="Calibri Light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150" b="1" dirty="0">
              <a:solidFill>
                <a:schemeClr val="tx2">
                  <a:lumMod val="50000"/>
                </a:schemeClr>
              </a:solidFill>
              <a:latin typeface="Calibri Light"/>
              <a:cs typeface="Calibri Ligh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b="1" spc="-30" dirty="0">
                <a:solidFill>
                  <a:schemeClr val="tx2">
                    <a:lumMod val="50000"/>
                  </a:schemeClr>
                </a:solidFill>
                <a:latin typeface="Calibri Light"/>
                <a:cs typeface="Calibri Light"/>
              </a:rPr>
              <a:t>Economie </a:t>
            </a:r>
            <a:r>
              <a:rPr sz="2800" b="1" spc="-5" dirty="0">
                <a:solidFill>
                  <a:schemeClr val="tx2">
                    <a:lumMod val="50000"/>
                  </a:schemeClr>
                </a:solidFill>
                <a:latin typeface="Calibri Light"/>
                <a:cs typeface="Calibri Light"/>
              </a:rPr>
              <a:t>e </a:t>
            </a:r>
            <a:r>
              <a:rPr sz="2800" b="1" spc="-30" dirty="0">
                <a:solidFill>
                  <a:schemeClr val="tx2">
                    <a:lumMod val="50000"/>
                  </a:schemeClr>
                </a:solidFill>
                <a:latin typeface="Calibri Light"/>
                <a:cs typeface="Calibri Light"/>
              </a:rPr>
              <a:t>trasformazione</a:t>
            </a:r>
            <a:r>
              <a:rPr sz="2800" b="1" spc="-185" dirty="0">
                <a:solidFill>
                  <a:schemeClr val="tx2">
                    <a:lumMod val="50000"/>
                  </a:schemeClr>
                </a:solidFill>
                <a:latin typeface="Calibri Light"/>
                <a:cs typeface="Calibri Light"/>
              </a:rPr>
              <a:t> </a:t>
            </a:r>
            <a:r>
              <a:rPr sz="2800" b="1" spc="-20" dirty="0">
                <a:solidFill>
                  <a:schemeClr val="tx2">
                    <a:lumMod val="50000"/>
                  </a:schemeClr>
                </a:solidFill>
                <a:latin typeface="Calibri Light"/>
                <a:cs typeface="Calibri Light"/>
              </a:rPr>
              <a:t>digitale</a:t>
            </a:r>
            <a:endParaRPr sz="2800" b="1" dirty="0">
              <a:solidFill>
                <a:schemeClr val="tx2">
                  <a:lumMod val="50000"/>
                </a:schemeClr>
              </a:solidFill>
              <a:latin typeface="Calibri Light"/>
              <a:cs typeface="Calibri 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503863" y="5334000"/>
            <a:ext cx="2142743" cy="14523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864" y="5257800"/>
            <a:ext cx="2509536" cy="1295400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82" y="147726"/>
            <a:ext cx="3196927" cy="130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685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586729" y="3041395"/>
            <a:ext cx="5623560" cy="1431925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 marR="5080" indent="-5080" algn="ctr">
              <a:lnSpc>
                <a:spcPts val="3610"/>
              </a:lnSpc>
              <a:spcBef>
                <a:spcPts val="415"/>
              </a:spcBef>
            </a:pPr>
            <a:r>
              <a:rPr sz="3200" spc="-5" dirty="0">
                <a:solidFill>
                  <a:srgbClr val="1F487C"/>
                </a:solidFill>
                <a:latin typeface="Franklin Gothic Book"/>
                <a:cs typeface="Franklin Gothic Book"/>
              </a:rPr>
              <a:t>preparare gli </a:t>
            </a:r>
            <a:r>
              <a:rPr sz="32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allievi </a:t>
            </a:r>
            <a:r>
              <a:rPr sz="3200" dirty="0">
                <a:solidFill>
                  <a:srgbClr val="1F487C"/>
                </a:solidFill>
                <a:latin typeface="Franklin Gothic Book"/>
                <a:cs typeface="Franklin Gothic Book"/>
              </a:rPr>
              <a:t>ad un  </a:t>
            </a:r>
            <a:r>
              <a:rPr sz="3200" spc="-10" dirty="0">
                <a:solidFill>
                  <a:srgbClr val="1F487C"/>
                </a:solidFill>
                <a:latin typeface="Franklin Gothic Book"/>
                <a:cs typeface="Franklin Gothic Book"/>
              </a:rPr>
              <a:t>approdo </a:t>
            </a:r>
            <a:r>
              <a:rPr sz="3200" dirty="0">
                <a:solidFill>
                  <a:srgbClr val="1F487C"/>
                </a:solidFill>
                <a:latin typeface="Franklin Gothic Book"/>
                <a:cs typeface="Franklin Gothic Book"/>
              </a:rPr>
              <a:t>al mondo accademico</a:t>
            </a:r>
            <a:r>
              <a:rPr sz="3200" spc="-120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3200" dirty="0">
                <a:solidFill>
                  <a:srgbClr val="1F487C"/>
                </a:solidFill>
                <a:latin typeface="Franklin Gothic Book"/>
                <a:cs typeface="Franklin Gothic Book"/>
              </a:rPr>
              <a:t>e  del</a:t>
            </a:r>
            <a:r>
              <a:rPr sz="3200" spc="-15" dirty="0">
                <a:solidFill>
                  <a:srgbClr val="1F487C"/>
                </a:solidFill>
                <a:latin typeface="Franklin Gothic Book"/>
                <a:cs typeface="Franklin Gothic Book"/>
              </a:rPr>
              <a:t> </a:t>
            </a:r>
            <a:r>
              <a:rPr sz="3200" spc="-35" dirty="0">
                <a:solidFill>
                  <a:srgbClr val="1F487C"/>
                </a:solidFill>
                <a:latin typeface="Franklin Gothic Book"/>
                <a:cs typeface="Franklin Gothic Book"/>
              </a:rPr>
              <a:t>lavoro</a:t>
            </a:r>
            <a:endParaRPr sz="3200" dirty="0">
              <a:latin typeface="Franklin Gothic Book"/>
              <a:cs typeface="Franklin Gothic Book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95445">
              <a:lnSpc>
                <a:spcPct val="100000"/>
              </a:lnSpc>
              <a:spcBef>
                <a:spcPts val="100"/>
              </a:spcBef>
            </a:pPr>
            <a:r>
              <a:rPr dirty="0"/>
              <a:t>Economie e </a:t>
            </a:r>
            <a:r>
              <a:rPr spc="-10" dirty="0"/>
              <a:t>trasformazione</a:t>
            </a:r>
            <a:r>
              <a:rPr spc="-45" dirty="0"/>
              <a:t> </a:t>
            </a:r>
            <a:r>
              <a:rPr dirty="0"/>
              <a:t>digitale</a:t>
            </a:r>
          </a:p>
        </p:txBody>
      </p:sp>
    </p:spTree>
    <p:extLst>
      <p:ext uri="{BB962C8B-B14F-4D97-AF65-F5344CB8AC3E}">
        <p14:creationId xmlns:p14="http://schemas.microsoft.com/office/powerpoint/2010/main" val="1195613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407</Words>
  <Application>Microsoft Office PowerPoint</Application>
  <PresentationFormat>Widescreen</PresentationFormat>
  <Paragraphs>83</Paragraphs>
  <Slides>21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26" baseType="lpstr">
      <vt:lpstr>Calibri</vt:lpstr>
      <vt:lpstr>Calibri Light</vt:lpstr>
      <vt:lpstr>Franklin Gothic Book</vt:lpstr>
      <vt:lpstr>Wingdings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Economie e trasformazione digitale</vt:lpstr>
      <vt:lpstr>Un viaggio a cinque tappe</vt:lpstr>
      <vt:lpstr>Il metodo proposto</vt:lpstr>
      <vt:lpstr>Prima tappa Startup e gruppi di lavoro</vt:lpstr>
      <vt:lpstr>II e III tappa: Le economie</vt:lpstr>
      <vt:lpstr>La Silver Economy</vt:lpstr>
      <vt:lpstr>Presentazione standard di PowerPoint</vt:lpstr>
      <vt:lpstr>Presentazione standard di PowerPoint</vt:lpstr>
      <vt:lpstr>Terza tappa Innovazione e Trasformazione digitale</vt:lpstr>
      <vt:lpstr>Quarta tappa Startup e gruppi di lavoro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Gaetano</dc:creator>
  <cp:lastModifiedBy>Cristina Lupia</cp:lastModifiedBy>
  <cp:revision>13</cp:revision>
  <dcterms:created xsi:type="dcterms:W3CDTF">2020-11-22T10:45:01Z</dcterms:created>
  <dcterms:modified xsi:type="dcterms:W3CDTF">2022-11-08T21:38:58Z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2020-11-22T00:00:00Z</vt:filetime>
  </property>
  <property fmtid="{D5CDD505-2E9C-101B-9397-08002B2CF9AE}" pid="3" name="Creator">
    <vt:lpwstr>PDFium</vt:lpwstr>
  </property>
  <property fmtid="{D5CDD505-2E9C-101B-9397-08002B2CF9AE}" pid="4" name="LastSaved">
    <vt:filetime>2020-11-22T00:00:00Z</vt:filetime>
  </property>
</Properties>
</file>